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63" r:id="rId5"/>
    <p:sldId id="265" r:id="rId6"/>
    <p:sldId id="266" r:id="rId7"/>
    <p:sldId id="269" r:id="rId8"/>
    <p:sldId id="270" r:id="rId9"/>
    <p:sldId id="271" r:id="rId10"/>
    <p:sldId id="272" r:id="rId11"/>
    <p:sldId id="273" r:id="rId12"/>
    <p:sldId id="274" r:id="rId13"/>
    <p:sldId id="262"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32E06F-3C50-EE4D-8F40-125136421D8B}">
          <p14:sldIdLst>
            <p14:sldId id="256"/>
            <p14:sldId id="257"/>
            <p14:sldId id="258"/>
          </p14:sldIdLst>
        </p14:section>
        <p14:section name="Correlations" id="{F29497BA-C3B4-F848-A1F1-34C316B824D9}">
          <p14:sldIdLst>
            <p14:sldId id="263"/>
            <p14:sldId id="265"/>
            <p14:sldId id="266"/>
          </p14:sldIdLst>
        </p14:section>
        <p14:section name="Case Method" id="{85B6ED9C-78FA-554B-A023-5291A1A23090}">
          <p14:sldIdLst>
            <p14:sldId id="269"/>
            <p14:sldId id="270"/>
            <p14:sldId id="271"/>
            <p14:sldId id="272"/>
            <p14:sldId id="273"/>
            <p14:sldId id="274"/>
            <p14:sldId id="262"/>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87965"/>
  </p:normalViewPr>
  <p:slideViewPr>
    <p:cSldViewPr snapToGrid="0" snapToObjects="1">
      <p:cViewPr varScale="1">
        <p:scale>
          <a:sx n="122" d="100"/>
          <a:sy n="122" d="100"/>
        </p:scale>
        <p:origin x="22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B1E58-B1C7-8F4B-BF65-8F1DBE80D0CA}" type="datetimeFigureOut">
              <a:rPr lang="en-US" smtClean="0"/>
              <a:t>8/29/19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83C3F-8862-2B49-A675-5FDFB8529619}" type="slidenum">
              <a:rPr lang="en-US" smtClean="0"/>
              <a:t>‹#›</a:t>
            </a:fld>
            <a:endParaRPr lang="en-US"/>
          </a:p>
        </p:txBody>
      </p:sp>
    </p:spTree>
    <p:extLst>
      <p:ext uri="{BB962C8B-B14F-4D97-AF65-F5344CB8AC3E}">
        <p14:creationId xmlns:p14="http://schemas.microsoft.com/office/powerpoint/2010/main" val="264168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audience. I’m expecting a majority going for a comparison in marks and comparison between courses – quasi experimental. Also: correlational. </a:t>
            </a:r>
          </a:p>
        </p:txBody>
      </p:sp>
      <p:sp>
        <p:nvSpPr>
          <p:cNvPr id="4" name="Slide Number Placeholder 3"/>
          <p:cNvSpPr>
            <a:spLocks noGrp="1"/>
          </p:cNvSpPr>
          <p:nvPr>
            <p:ph type="sldNum" sz="quarter" idx="5"/>
          </p:nvPr>
        </p:nvSpPr>
        <p:spPr/>
        <p:txBody>
          <a:bodyPr/>
          <a:lstStyle/>
          <a:p>
            <a:fld id="{EE383C3F-8862-2B49-A675-5FDFB8529619}" type="slidenum">
              <a:rPr lang="en-US" smtClean="0"/>
              <a:t>2</a:t>
            </a:fld>
            <a:endParaRPr lang="en-US"/>
          </a:p>
        </p:txBody>
      </p:sp>
    </p:spTree>
    <p:extLst>
      <p:ext uri="{BB962C8B-B14F-4D97-AF65-F5344CB8AC3E}">
        <p14:creationId xmlns:p14="http://schemas.microsoft.com/office/powerpoint/2010/main" val="123450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experimental approach allows to attribute causality</a:t>
            </a:r>
          </a:p>
        </p:txBody>
      </p:sp>
      <p:sp>
        <p:nvSpPr>
          <p:cNvPr id="4" name="Slide Number Placeholder 3"/>
          <p:cNvSpPr>
            <a:spLocks noGrp="1"/>
          </p:cNvSpPr>
          <p:nvPr>
            <p:ph type="sldNum" sz="quarter" idx="5"/>
          </p:nvPr>
        </p:nvSpPr>
        <p:spPr/>
        <p:txBody>
          <a:bodyPr/>
          <a:lstStyle/>
          <a:p>
            <a:fld id="{EE383C3F-8862-2B49-A675-5FDFB8529619}" type="slidenum">
              <a:rPr lang="en-US" smtClean="0"/>
              <a:t>3</a:t>
            </a:fld>
            <a:endParaRPr lang="en-US"/>
          </a:p>
        </p:txBody>
      </p:sp>
    </p:spTree>
    <p:extLst>
      <p:ext uri="{BB962C8B-B14F-4D97-AF65-F5344CB8AC3E}">
        <p14:creationId xmlns:p14="http://schemas.microsoft.com/office/powerpoint/2010/main" val="153764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interpreting these entries in columns across respondents to produce distributions of values. These distributions, however, are no longer characteristics of individuals, objects or other kinds of case, but of a researcher-defined, closed set of cases. Characteristics of that distribution relate to the set, not to an individual case. A person does not have an ‘average’ age, but rather the average is a characteristic of the population from which the average was calculated; no single family has an ‘average’ of 2.4 children. Thus, although variables are treated as individual attributes during the data collection phase of survey research, analyses subsequently produced by the researcher loose both the identity of the individuals and the context in which the data were recorded. Furthermore, researchers are apt to assume not only that variables mirror aspects of the ‘real’ world, but that they can also act as concrete forces or agents with determining power. However, as Elliott (1999, pp. 101–102) points out, ‘Although variables rather than individuals may become the subject of the statistician's narrative, it is individuals rather than variables who have the capacity to act and reflect on society’.</a:t>
            </a:r>
          </a:p>
          <a:p>
            <a:endParaRPr lang="en-US" dirty="0"/>
          </a:p>
          <a:p>
            <a:r>
              <a:rPr lang="en-US" dirty="0"/>
              <a:t>The ontological  status of variables becomes even more mysterious if they are based on scales, such as Likert scales. It is assumed that they have equal distance between any two values, but that assumption is usually not tested. Variables are not ”real”, they are abstract. They are not facts, but </a:t>
            </a:r>
            <a:r>
              <a:rPr lang="en-US" dirty="0" err="1"/>
              <a:t>ficts</a:t>
            </a:r>
            <a:r>
              <a:rPr lang="en-US" dirty="0"/>
              <a:t>—not necessarily true and potentially fictional. Think of “resilience” or “achievement motivation”. </a:t>
            </a:r>
          </a:p>
        </p:txBody>
      </p:sp>
      <p:sp>
        <p:nvSpPr>
          <p:cNvPr id="4" name="Slide Number Placeholder 3"/>
          <p:cNvSpPr>
            <a:spLocks noGrp="1"/>
          </p:cNvSpPr>
          <p:nvPr>
            <p:ph type="sldNum" sz="quarter" idx="5"/>
          </p:nvPr>
        </p:nvSpPr>
        <p:spPr/>
        <p:txBody>
          <a:bodyPr/>
          <a:lstStyle/>
          <a:p>
            <a:fld id="{EE383C3F-8862-2B49-A675-5FDFB8529619}" type="slidenum">
              <a:rPr lang="en-US" smtClean="0"/>
              <a:t>6</a:t>
            </a:fld>
            <a:endParaRPr lang="en-US"/>
          </a:p>
        </p:txBody>
      </p:sp>
    </p:spTree>
    <p:extLst>
      <p:ext uri="{BB962C8B-B14F-4D97-AF65-F5344CB8AC3E}">
        <p14:creationId xmlns:p14="http://schemas.microsoft.com/office/powerpoint/2010/main" val="256482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3A06-4AE5-0640-AA76-EFB7DD4802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CFE20F7-5595-6E4F-A730-3B7B6EB131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5BD8775-F088-844D-9B62-B1C75E7887E2}"/>
              </a:ext>
            </a:extLst>
          </p:cNvPr>
          <p:cNvSpPr>
            <a:spLocks noGrp="1"/>
          </p:cNvSpPr>
          <p:nvPr>
            <p:ph type="dt" sz="half" idx="10"/>
          </p:nvPr>
        </p:nvSpPr>
        <p:spPr/>
        <p:txBody>
          <a:bodyPr/>
          <a:lstStyle/>
          <a:p>
            <a:fld id="{0388F7AC-4B07-7441-A89A-1171E1B4A1EB}" type="datetimeFigureOut">
              <a:rPr lang="en-US" smtClean="0"/>
              <a:t>8/29/19</a:t>
            </a:fld>
            <a:endParaRPr lang="en-US"/>
          </a:p>
        </p:txBody>
      </p:sp>
      <p:sp>
        <p:nvSpPr>
          <p:cNvPr id="5" name="Footer Placeholder 4">
            <a:extLst>
              <a:ext uri="{FF2B5EF4-FFF2-40B4-BE49-F238E27FC236}">
                <a16:creationId xmlns:a16="http://schemas.microsoft.com/office/drawing/2014/main" id="{4648A01A-176C-E249-B393-CB27C8FD3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A544F-A749-9F40-B349-ABE7470C1A75}"/>
              </a:ext>
            </a:extLst>
          </p:cNvPr>
          <p:cNvSpPr>
            <a:spLocks noGrp="1"/>
          </p:cNvSpPr>
          <p:nvPr>
            <p:ph type="sldNum" sz="quarter" idx="12"/>
          </p:nvPr>
        </p:nvSpPr>
        <p:spPr/>
        <p:txBody>
          <a:bodyPr/>
          <a:lstStyle/>
          <a:p>
            <a:fld id="{69EBE750-8334-FE47-9E5D-EE15CC6F6C58}" type="slidenum">
              <a:rPr lang="en-US" smtClean="0"/>
              <a:t>‹#›</a:t>
            </a:fld>
            <a:endParaRPr lang="en-US"/>
          </a:p>
        </p:txBody>
      </p:sp>
    </p:spTree>
    <p:extLst>
      <p:ext uri="{BB962C8B-B14F-4D97-AF65-F5344CB8AC3E}">
        <p14:creationId xmlns:p14="http://schemas.microsoft.com/office/powerpoint/2010/main" val="366592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E3E4-77AA-6248-8E31-EB86E6B51C2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40F98C8-AF98-0144-AB0B-37835D328E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969F21-579C-7349-8839-6A353A652D34}"/>
              </a:ext>
            </a:extLst>
          </p:cNvPr>
          <p:cNvSpPr>
            <a:spLocks noGrp="1"/>
          </p:cNvSpPr>
          <p:nvPr>
            <p:ph type="dt" sz="half" idx="10"/>
          </p:nvPr>
        </p:nvSpPr>
        <p:spPr/>
        <p:txBody>
          <a:bodyPr/>
          <a:lstStyle/>
          <a:p>
            <a:fld id="{0388F7AC-4B07-7441-A89A-1171E1B4A1EB}" type="datetimeFigureOut">
              <a:rPr lang="en-US" smtClean="0"/>
              <a:t>8/29/19</a:t>
            </a:fld>
            <a:endParaRPr lang="en-US"/>
          </a:p>
        </p:txBody>
      </p:sp>
      <p:sp>
        <p:nvSpPr>
          <p:cNvPr id="5" name="Footer Placeholder 4">
            <a:extLst>
              <a:ext uri="{FF2B5EF4-FFF2-40B4-BE49-F238E27FC236}">
                <a16:creationId xmlns:a16="http://schemas.microsoft.com/office/drawing/2014/main" id="{589680CF-A988-7B4B-9789-928D9BCE7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998F5-AD90-534A-A331-71BF694FAC57}"/>
              </a:ext>
            </a:extLst>
          </p:cNvPr>
          <p:cNvSpPr>
            <a:spLocks noGrp="1"/>
          </p:cNvSpPr>
          <p:nvPr>
            <p:ph type="sldNum" sz="quarter" idx="12"/>
          </p:nvPr>
        </p:nvSpPr>
        <p:spPr/>
        <p:txBody>
          <a:bodyPr/>
          <a:lstStyle/>
          <a:p>
            <a:fld id="{69EBE750-8334-FE47-9E5D-EE15CC6F6C58}" type="slidenum">
              <a:rPr lang="en-US" smtClean="0"/>
              <a:t>‹#›</a:t>
            </a:fld>
            <a:endParaRPr lang="en-US"/>
          </a:p>
        </p:txBody>
      </p:sp>
    </p:spTree>
    <p:extLst>
      <p:ext uri="{BB962C8B-B14F-4D97-AF65-F5344CB8AC3E}">
        <p14:creationId xmlns:p14="http://schemas.microsoft.com/office/powerpoint/2010/main" val="106418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589ABD-16F2-1447-B5B5-9244527FEEE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D41855-56B5-1A46-ADE0-5AC629E1C7A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D9F55A8-D60A-6442-9D8E-856BD2290EB2}"/>
              </a:ext>
            </a:extLst>
          </p:cNvPr>
          <p:cNvSpPr>
            <a:spLocks noGrp="1"/>
          </p:cNvSpPr>
          <p:nvPr>
            <p:ph type="dt" sz="half" idx="10"/>
          </p:nvPr>
        </p:nvSpPr>
        <p:spPr/>
        <p:txBody>
          <a:bodyPr/>
          <a:lstStyle/>
          <a:p>
            <a:fld id="{0388F7AC-4B07-7441-A89A-1171E1B4A1EB}" type="datetimeFigureOut">
              <a:rPr lang="en-US" smtClean="0"/>
              <a:t>8/29/19</a:t>
            </a:fld>
            <a:endParaRPr lang="en-US"/>
          </a:p>
        </p:txBody>
      </p:sp>
      <p:sp>
        <p:nvSpPr>
          <p:cNvPr id="5" name="Footer Placeholder 4">
            <a:extLst>
              <a:ext uri="{FF2B5EF4-FFF2-40B4-BE49-F238E27FC236}">
                <a16:creationId xmlns:a16="http://schemas.microsoft.com/office/drawing/2014/main" id="{C6A2997F-0A1C-974C-ABAE-59F0972C9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55E0A-4E40-9A45-B7CB-DF410A8D37D0}"/>
              </a:ext>
            </a:extLst>
          </p:cNvPr>
          <p:cNvSpPr>
            <a:spLocks noGrp="1"/>
          </p:cNvSpPr>
          <p:nvPr>
            <p:ph type="sldNum" sz="quarter" idx="12"/>
          </p:nvPr>
        </p:nvSpPr>
        <p:spPr/>
        <p:txBody>
          <a:bodyPr/>
          <a:lstStyle/>
          <a:p>
            <a:fld id="{69EBE750-8334-FE47-9E5D-EE15CC6F6C58}" type="slidenum">
              <a:rPr lang="en-US" smtClean="0"/>
              <a:t>‹#›</a:t>
            </a:fld>
            <a:endParaRPr lang="en-US"/>
          </a:p>
        </p:txBody>
      </p:sp>
    </p:spTree>
    <p:extLst>
      <p:ext uri="{BB962C8B-B14F-4D97-AF65-F5344CB8AC3E}">
        <p14:creationId xmlns:p14="http://schemas.microsoft.com/office/powerpoint/2010/main" val="383178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31C4-1906-1F40-8DA3-B1B3AC6CBB7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77FFD14-3C9F-1B45-9AA6-DFA7BE0002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2FB7F1-B96B-EA4F-BD88-6682E5C48929}"/>
              </a:ext>
            </a:extLst>
          </p:cNvPr>
          <p:cNvSpPr>
            <a:spLocks noGrp="1"/>
          </p:cNvSpPr>
          <p:nvPr>
            <p:ph type="dt" sz="half" idx="10"/>
          </p:nvPr>
        </p:nvSpPr>
        <p:spPr/>
        <p:txBody>
          <a:bodyPr/>
          <a:lstStyle/>
          <a:p>
            <a:fld id="{0388F7AC-4B07-7441-A89A-1171E1B4A1EB}" type="datetimeFigureOut">
              <a:rPr lang="en-US" smtClean="0"/>
              <a:t>8/29/19</a:t>
            </a:fld>
            <a:endParaRPr lang="en-US"/>
          </a:p>
        </p:txBody>
      </p:sp>
      <p:sp>
        <p:nvSpPr>
          <p:cNvPr id="5" name="Footer Placeholder 4">
            <a:extLst>
              <a:ext uri="{FF2B5EF4-FFF2-40B4-BE49-F238E27FC236}">
                <a16:creationId xmlns:a16="http://schemas.microsoft.com/office/drawing/2014/main" id="{2F8FBC50-4CB0-E649-8E97-969C89304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A3EB4-DA0B-5A4D-B92F-1CE070D594DA}"/>
              </a:ext>
            </a:extLst>
          </p:cNvPr>
          <p:cNvSpPr>
            <a:spLocks noGrp="1"/>
          </p:cNvSpPr>
          <p:nvPr>
            <p:ph type="sldNum" sz="quarter" idx="12"/>
          </p:nvPr>
        </p:nvSpPr>
        <p:spPr/>
        <p:txBody>
          <a:bodyPr/>
          <a:lstStyle/>
          <a:p>
            <a:fld id="{69EBE750-8334-FE47-9E5D-EE15CC6F6C58}" type="slidenum">
              <a:rPr lang="en-US" smtClean="0"/>
              <a:t>‹#›</a:t>
            </a:fld>
            <a:endParaRPr lang="en-US"/>
          </a:p>
        </p:txBody>
      </p:sp>
    </p:spTree>
    <p:extLst>
      <p:ext uri="{BB962C8B-B14F-4D97-AF65-F5344CB8AC3E}">
        <p14:creationId xmlns:p14="http://schemas.microsoft.com/office/powerpoint/2010/main" val="370651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B7C0-A4B0-EF4C-8EDB-5A671CB7325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5772734-FB2C-264A-82BE-7AA807DA9B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3C33758-9A36-3547-8C6F-D9D345AE1B3E}"/>
              </a:ext>
            </a:extLst>
          </p:cNvPr>
          <p:cNvSpPr>
            <a:spLocks noGrp="1"/>
          </p:cNvSpPr>
          <p:nvPr>
            <p:ph type="dt" sz="half" idx="10"/>
          </p:nvPr>
        </p:nvSpPr>
        <p:spPr/>
        <p:txBody>
          <a:bodyPr/>
          <a:lstStyle/>
          <a:p>
            <a:fld id="{0388F7AC-4B07-7441-A89A-1171E1B4A1EB}" type="datetimeFigureOut">
              <a:rPr lang="en-US" smtClean="0"/>
              <a:t>8/29/19</a:t>
            </a:fld>
            <a:endParaRPr lang="en-US"/>
          </a:p>
        </p:txBody>
      </p:sp>
      <p:sp>
        <p:nvSpPr>
          <p:cNvPr id="5" name="Footer Placeholder 4">
            <a:extLst>
              <a:ext uri="{FF2B5EF4-FFF2-40B4-BE49-F238E27FC236}">
                <a16:creationId xmlns:a16="http://schemas.microsoft.com/office/drawing/2014/main" id="{13FE6562-03DE-BC4E-96B3-B66F7932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7EA71-BAE5-9A41-ACB4-09B5AB97C0E8}"/>
              </a:ext>
            </a:extLst>
          </p:cNvPr>
          <p:cNvSpPr>
            <a:spLocks noGrp="1"/>
          </p:cNvSpPr>
          <p:nvPr>
            <p:ph type="sldNum" sz="quarter" idx="12"/>
          </p:nvPr>
        </p:nvSpPr>
        <p:spPr/>
        <p:txBody>
          <a:bodyPr/>
          <a:lstStyle/>
          <a:p>
            <a:fld id="{69EBE750-8334-FE47-9E5D-EE15CC6F6C58}" type="slidenum">
              <a:rPr lang="en-US" smtClean="0"/>
              <a:t>‹#›</a:t>
            </a:fld>
            <a:endParaRPr lang="en-US"/>
          </a:p>
        </p:txBody>
      </p:sp>
    </p:spTree>
    <p:extLst>
      <p:ext uri="{BB962C8B-B14F-4D97-AF65-F5344CB8AC3E}">
        <p14:creationId xmlns:p14="http://schemas.microsoft.com/office/powerpoint/2010/main" val="130555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91EE-FFE7-5541-8769-1FBA6FBECB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C96E215-83C7-7E4C-84BE-A046934026E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0D28029-FD56-C742-B64B-CEAE23D698B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2A52208-F4DB-F044-90ED-816BC498CFE0}"/>
              </a:ext>
            </a:extLst>
          </p:cNvPr>
          <p:cNvSpPr>
            <a:spLocks noGrp="1"/>
          </p:cNvSpPr>
          <p:nvPr>
            <p:ph type="dt" sz="half" idx="10"/>
          </p:nvPr>
        </p:nvSpPr>
        <p:spPr/>
        <p:txBody>
          <a:bodyPr/>
          <a:lstStyle/>
          <a:p>
            <a:fld id="{0388F7AC-4B07-7441-A89A-1171E1B4A1EB}" type="datetimeFigureOut">
              <a:rPr lang="en-US" smtClean="0"/>
              <a:t>8/29/19</a:t>
            </a:fld>
            <a:endParaRPr lang="en-US"/>
          </a:p>
        </p:txBody>
      </p:sp>
      <p:sp>
        <p:nvSpPr>
          <p:cNvPr id="6" name="Footer Placeholder 5">
            <a:extLst>
              <a:ext uri="{FF2B5EF4-FFF2-40B4-BE49-F238E27FC236}">
                <a16:creationId xmlns:a16="http://schemas.microsoft.com/office/drawing/2014/main" id="{68ED6CC1-492D-1848-93DE-9DD7FBF08A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29B891-1F3E-504D-8A19-60D2C8A0FFB6}"/>
              </a:ext>
            </a:extLst>
          </p:cNvPr>
          <p:cNvSpPr>
            <a:spLocks noGrp="1"/>
          </p:cNvSpPr>
          <p:nvPr>
            <p:ph type="sldNum" sz="quarter" idx="12"/>
          </p:nvPr>
        </p:nvSpPr>
        <p:spPr/>
        <p:txBody>
          <a:bodyPr/>
          <a:lstStyle/>
          <a:p>
            <a:fld id="{69EBE750-8334-FE47-9E5D-EE15CC6F6C58}" type="slidenum">
              <a:rPr lang="en-US" smtClean="0"/>
              <a:t>‹#›</a:t>
            </a:fld>
            <a:endParaRPr lang="en-US"/>
          </a:p>
        </p:txBody>
      </p:sp>
    </p:spTree>
    <p:extLst>
      <p:ext uri="{BB962C8B-B14F-4D97-AF65-F5344CB8AC3E}">
        <p14:creationId xmlns:p14="http://schemas.microsoft.com/office/powerpoint/2010/main" val="271606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CCBE-48B1-234E-84E6-F65DC0DDE99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6191DF-6E93-8A4D-98B3-6E5D308DA9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DE2E25C-9EC7-C143-AD31-345168CACB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01D322E-E255-1142-B981-6B2E4A796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FB05C1B-1FDE-0942-924E-D4CCDF480EF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F2111C5-0E58-064E-B36F-2AD2BAE2FFDC}"/>
              </a:ext>
            </a:extLst>
          </p:cNvPr>
          <p:cNvSpPr>
            <a:spLocks noGrp="1"/>
          </p:cNvSpPr>
          <p:nvPr>
            <p:ph type="dt" sz="half" idx="10"/>
          </p:nvPr>
        </p:nvSpPr>
        <p:spPr/>
        <p:txBody>
          <a:bodyPr/>
          <a:lstStyle/>
          <a:p>
            <a:fld id="{0388F7AC-4B07-7441-A89A-1171E1B4A1EB}" type="datetimeFigureOut">
              <a:rPr lang="en-US" smtClean="0"/>
              <a:t>8/29/19</a:t>
            </a:fld>
            <a:endParaRPr lang="en-US"/>
          </a:p>
        </p:txBody>
      </p:sp>
      <p:sp>
        <p:nvSpPr>
          <p:cNvPr id="8" name="Footer Placeholder 7">
            <a:extLst>
              <a:ext uri="{FF2B5EF4-FFF2-40B4-BE49-F238E27FC236}">
                <a16:creationId xmlns:a16="http://schemas.microsoft.com/office/drawing/2014/main" id="{5EB750F7-48C5-8F48-8780-2373BD0740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962273-6AA8-1C4F-9698-8619E4AD919E}"/>
              </a:ext>
            </a:extLst>
          </p:cNvPr>
          <p:cNvSpPr>
            <a:spLocks noGrp="1"/>
          </p:cNvSpPr>
          <p:nvPr>
            <p:ph type="sldNum" sz="quarter" idx="12"/>
          </p:nvPr>
        </p:nvSpPr>
        <p:spPr/>
        <p:txBody>
          <a:bodyPr/>
          <a:lstStyle/>
          <a:p>
            <a:fld id="{69EBE750-8334-FE47-9E5D-EE15CC6F6C58}" type="slidenum">
              <a:rPr lang="en-US" smtClean="0"/>
              <a:t>‹#›</a:t>
            </a:fld>
            <a:endParaRPr lang="en-US"/>
          </a:p>
        </p:txBody>
      </p:sp>
    </p:spTree>
    <p:extLst>
      <p:ext uri="{BB962C8B-B14F-4D97-AF65-F5344CB8AC3E}">
        <p14:creationId xmlns:p14="http://schemas.microsoft.com/office/powerpoint/2010/main" val="289670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B5CD-E448-F446-A6B6-862D33171A7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0C0756A-DC1A-8149-A00D-D4AF78B6ADDD}"/>
              </a:ext>
            </a:extLst>
          </p:cNvPr>
          <p:cNvSpPr>
            <a:spLocks noGrp="1"/>
          </p:cNvSpPr>
          <p:nvPr>
            <p:ph type="dt" sz="half" idx="10"/>
          </p:nvPr>
        </p:nvSpPr>
        <p:spPr/>
        <p:txBody>
          <a:bodyPr/>
          <a:lstStyle/>
          <a:p>
            <a:fld id="{0388F7AC-4B07-7441-A89A-1171E1B4A1EB}" type="datetimeFigureOut">
              <a:rPr lang="en-US" smtClean="0"/>
              <a:t>8/29/19</a:t>
            </a:fld>
            <a:endParaRPr lang="en-US"/>
          </a:p>
        </p:txBody>
      </p:sp>
      <p:sp>
        <p:nvSpPr>
          <p:cNvPr id="4" name="Footer Placeholder 3">
            <a:extLst>
              <a:ext uri="{FF2B5EF4-FFF2-40B4-BE49-F238E27FC236}">
                <a16:creationId xmlns:a16="http://schemas.microsoft.com/office/drawing/2014/main" id="{C81D1A3E-A94C-F245-B421-33503347CA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7EA68E-4102-3D4C-AE2A-265B328D99D2}"/>
              </a:ext>
            </a:extLst>
          </p:cNvPr>
          <p:cNvSpPr>
            <a:spLocks noGrp="1"/>
          </p:cNvSpPr>
          <p:nvPr>
            <p:ph type="sldNum" sz="quarter" idx="12"/>
          </p:nvPr>
        </p:nvSpPr>
        <p:spPr/>
        <p:txBody>
          <a:bodyPr/>
          <a:lstStyle/>
          <a:p>
            <a:fld id="{69EBE750-8334-FE47-9E5D-EE15CC6F6C58}" type="slidenum">
              <a:rPr lang="en-US" smtClean="0"/>
              <a:t>‹#›</a:t>
            </a:fld>
            <a:endParaRPr lang="en-US"/>
          </a:p>
        </p:txBody>
      </p:sp>
    </p:spTree>
    <p:extLst>
      <p:ext uri="{BB962C8B-B14F-4D97-AF65-F5344CB8AC3E}">
        <p14:creationId xmlns:p14="http://schemas.microsoft.com/office/powerpoint/2010/main" val="119291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7A4B5-1DA4-EC4D-A11B-D7FA8F3398BE}"/>
              </a:ext>
            </a:extLst>
          </p:cNvPr>
          <p:cNvSpPr>
            <a:spLocks noGrp="1"/>
          </p:cNvSpPr>
          <p:nvPr>
            <p:ph type="dt" sz="half" idx="10"/>
          </p:nvPr>
        </p:nvSpPr>
        <p:spPr/>
        <p:txBody>
          <a:bodyPr/>
          <a:lstStyle/>
          <a:p>
            <a:fld id="{0388F7AC-4B07-7441-A89A-1171E1B4A1EB}" type="datetimeFigureOut">
              <a:rPr lang="en-US" smtClean="0"/>
              <a:t>8/29/19</a:t>
            </a:fld>
            <a:endParaRPr lang="en-US"/>
          </a:p>
        </p:txBody>
      </p:sp>
      <p:sp>
        <p:nvSpPr>
          <p:cNvPr id="3" name="Footer Placeholder 2">
            <a:extLst>
              <a:ext uri="{FF2B5EF4-FFF2-40B4-BE49-F238E27FC236}">
                <a16:creationId xmlns:a16="http://schemas.microsoft.com/office/drawing/2014/main" id="{19FF4F32-3F0D-2C4D-BBCF-6FF18169EC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08896F-9650-A34A-892F-26A87099541B}"/>
              </a:ext>
            </a:extLst>
          </p:cNvPr>
          <p:cNvSpPr>
            <a:spLocks noGrp="1"/>
          </p:cNvSpPr>
          <p:nvPr>
            <p:ph type="sldNum" sz="quarter" idx="12"/>
          </p:nvPr>
        </p:nvSpPr>
        <p:spPr/>
        <p:txBody>
          <a:bodyPr/>
          <a:lstStyle/>
          <a:p>
            <a:fld id="{69EBE750-8334-FE47-9E5D-EE15CC6F6C58}" type="slidenum">
              <a:rPr lang="en-US" smtClean="0"/>
              <a:t>‹#›</a:t>
            </a:fld>
            <a:endParaRPr lang="en-US"/>
          </a:p>
        </p:txBody>
      </p:sp>
    </p:spTree>
    <p:extLst>
      <p:ext uri="{BB962C8B-B14F-4D97-AF65-F5344CB8AC3E}">
        <p14:creationId xmlns:p14="http://schemas.microsoft.com/office/powerpoint/2010/main" val="10405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C2539-A0DA-E540-AAA8-A26A5FD667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D19B8BE-E92C-CD48-993D-884C4A80C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9732E0E-E65A-8B4A-8708-802838B297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E5D50D-BD30-7545-ABA3-5F571DE0CF2D}"/>
              </a:ext>
            </a:extLst>
          </p:cNvPr>
          <p:cNvSpPr>
            <a:spLocks noGrp="1"/>
          </p:cNvSpPr>
          <p:nvPr>
            <p:ph type="dt" sz="half" idx="10"/>
          </p:nvPr>
        </p:nvSpPr>
        <p:spPr/>
        <p:txBody>
          <a:bodyPr/>
          <a:lstStyle/>
          <a:p>
            <a:fld id="{0388F7AC-4B07-7441-A89A-1171E1B4A1EB}" type="datetimeFigureOut">
              <a:rPr lang="en-US" smtClean="0"/>
              <a:t>8/29/19</a:t>
            </a:fld>
            <a:endParaRPr lang="en-US"/>
          </a:p>
        </p:txBody>
      </p:sp>
      <p:sp>
        <p:nvSpPr>
          <p:cNvPr id="6" name="Footer Placeholder 5">
            <a:extLst>
              <a:ext uri="{FF2B5EF4-FFF2-40B4-BE49-F238E27FC236}">
                <a16:creationId xmlns:a16="http://schemas.microsoft.com/office/drawing/2014/main" id="{D272340F-6EB3-9347-98E3-FF1971FE5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67BD89-29BE-E34B-A44D-731550AAC0D3}"/>
              </a:ext>
            </a:extLst>
          </p:cNvPr>
          <p:cNvSpPr>
            <a:spLocks noGrp="1"/>
          </p:cNvSpPr>
          <p:nvPr>
            <p:ph type="sldNum" sz="quarter" idx="12"/>
          </p:nvPr>
        </p:nvSpPr>
        <p:spPr/>
        <p:txBody>
          <a:bodyPr/>
          <a:lstStyle/>
          <a:p>
            <a:fld id="{69EBE750-8334-FE47-9E5D-EE15CC6F6C58}" type="slidenum">
              <a:rPr lang="en-US" smtClean="0"/>
              <a:t>‹#›</a:t>
            </a:fld>
            <a:endParaRPr lang="en-US"/>
          </a:p>
        </p:txBody>
      </p:sp>
    </p:spTree>
    <p:extLst>
      <p:ext uri="{BB962C8B-B14F-4D97-AF65-F5344CB8AC3E}">
        <p14:creationId xmlns:p14="http://schemas.microsoft.com/office/powerpoint/2010/main" val="416624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F964-9554-A449-9F58-E0C793069D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6C34485-A18D-2043-8708-E49F9914C2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BB7B2F-54B9-1D43-9140-A3FDED97F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C3F8233-5552-AC4C-BA95-99D60E092C70}"/>
              </a:ext>
            </a:extLst>
          </p:cNvPr>
          <p:cNvSpPr>
            <a:spLocks noGrp="1"/>
          </p:cNvSpPr>
          <p:nvPr>
            <p:ph type="dt" sz="half" idx="10"/>
          </p:nvPr>
        </p:nvSpPr>
        <p:spPr/>
        <p:txBody>
          <a:bodyPr/>
          <a:lstStyle/>
          <a:p>
            <a:fld id="{0388F7AC-4B07-7441-A89A-1171E1B4A1EB}" type="datetimeFigureOut">
              <a:rPr lang="en-US" smtClean="0"/>
              <a:t>8/29/19</a:t>
            </a:fld>
            <a:endParaRPr lang="en-US"/>
          </a:p>
        </p:txBody>
      </p:sp>
      <p:sp>
        <p:nvSpPr>
          <p:cNvPr id="6" name="Footer Placeholder 5">
            <a:extLst>
              <a:ext uri="{FF2B5EF4-FFF2-40B4-BE49-F238E27FC236}">
                <a16:creationId xmlns:a16="http://schemas.microsoft.com/office/drawing/2014/main" id="{D3C79D0C-6A9F-5345-B39B-CF638C77A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ABB32-5038-DF48-8157-2D0AE5070803}"/>
              </a:ext>
            </a:extLst>
          </p:cNvPr>
          <p:cNvSpPr>
            <a:spLocks noGrp="1"/>
          </p:cNvSpPr>
          <p:nvPr>
            <p:ph type="sldNum" sz="quarter" idx="12"/>
          </p:nvPr>
        </p:nvSpPr>
        <p:spPr/>
        <p:txBody>
          <a:bodyPr/>
          <a:lstStyle/>
          <a:p>
            <a:fld id="{69EBE750-8334-FE47-9E5D-EE15CC6F6C58}" type="slidenum">
              <a:rPr lang="en-US" smtClean="0"/>
              <a:t>‹#›</a:t>
            </a:fld>
            <a:endParaRPr lang="en-US"/>
          </a:p>
        </p:txBody>
      </p:sp>
    </p:spTree>
    <p:extLst>
      <p:ext uri="{BB962C8B-B14F-4D97-AF65-F5344CB8AC3E}">
        <p14:creationId xmlns:p14="http://schemas.microsoft.com/office/powerpoint/2010/main" val="99321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6FDCF-DB83-254F-B74E-43CAC2D9CE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4640E93-1FDF-A847-A5F9-B55A777511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00F677-59C4-E24F-8C12-E3CC4AC2D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8F7AC-4B07-7441-A89A-1171E1B4A1EB}" type="datetimeFigureOut">
              <a:rPr lang="en-US" smtClean="0"/>
              <a:t>8/29/19</a:t>
            </a:fld>
            <a:endParaRPr lang="en-US"/>
          </a:p>
        </p:txBody>
      </p:sp>
      <p:sp>
        <p:nvSpPr>
          <p:cNvPr id="5" name="Footer Placeholder 4">
            <a:extLst>
              <a:ext uri="{FF2B5EF4-FFF2-40B4-BE49-F238E27FC236}">
                <a16:creationId xmlns:a16="http://schemas.microsoft.com/office/drawing/2014/main" id="{977B2EA7-FF10-E44F-A6F4-7F8A641CD6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1C5F31-74EF-9E49-82A0-A7FF129E09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BE750-8334-FE47-9E5D-EE15CC6F6C58}" type="slidenum">
              <a:rPr lang="en-US" smtClean="0"/>
              <a:t>‹#›</a:t>
            </a:fld>
            <a:endParaRPr lang="en-US"/>
          </a:p>
        </p:txBody>
      </p:sp>
    </p:spTree>
    <p:extLst>
      <p:ext uri="{BB962C8B-B14F-4D97-AF65-F5344CB8AC3E}">
        <p14:creationId xmlns:p14="http://schemas.microsoft.com/office/powerpoint/2010/main" val="4163959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63C6-0A5D-094C-95C9-8DB9EBACA552}"/>
              </a:ext>
            </a:extLst>
          </p:cNvPr>
          <p:cNvSpPr>
            <a:spLocks noGrp="1"/>
          </p:cNvSpPr>
          <p:nvPr>
            <p:ph type="ctrTitle"/>
          </p:nvPr>
        </p:nvSpPr>
        <p:spPr/>
        <p:txBody>
          <a:bodyPr>
            <a:normAutofit/>
          </a:bodyPr>
          <a:lstStyle/>
          <a:p>
            <a:r>
              <a:rPr lang="en-US" dirty="0"/>
              <a:t>Learner-</a:t>
            </a:r>
            <a:r>
              <a:rPr lang="en-US" dirty="0" err="1"/>
              <a:t>centred</a:t>
            </a:r>
            <a:r>
              <a:rPr lang="en-US" dirty="0"/>
              <a:t> LA: the case for single case analysis.</a:t>
            </a:r>
          </a:p>
        </p:txBody>
      </p:sp>
      <p:sp>
        <p:nvSpPr>
          <p:cNvPr id="3" name="Subtitle 2">
            <a:extLst>
              <a:ext uri="{FF2B5EF4-FFF2-40B4-BE49-F238E27FC236}">
                <a16:creationId xmlns:a16="http://schemas.microsoft.com/office/drawing/2014/main" id="{A15A25D9-55FE-8A40-A61A-B70269116581}"/>
              </a:ext>
            </a:extLst>
          </p:cNvPr>
          <p:cNvSpPr>
            <a:spLocks noGrp="1"/>
          </p:cNvSpPr>
          <p:nvPr>
            <p:ph type="subTitle" idx="1"/>
          </p:nvPr>
        </p:nvSpPr>
        <p:spPr/>
        <p:txBody>
          <a:bodyPr/>
          <a:lstStyle/>
          <a:p>
            <a:r>
              <a:rPr lang="en-AU" dirty="0"/>
              <a:t>Workshop “Learning-centred analytics: mission possible”</a:t>
            </a:r>
            <a:endParaRPr lang="en-US" dirty="0"/>
          </a:p>
          <a:p>
            <a:r>
              <a:rPr lang="en-US" dirty="0" err="1"/>
              <a:t>Ascilite</a:t>
            </a:r>
            <a:r>
              <a:rPr lang="en-US" dirty="0"/>
              <a:t> 2019</a:t>
            </a:r>
          </a:p>
          <a:p>
            <a:r>
              <a:rPr lang="en-US" dirty="0"/>
              <a:t>Peter Reimann, Sydney University</a:t>
            </a:r>
          </a:p>
        </p:txBody>
      </p:sp>
    </p:spTree>
    <p:extLst>
      <p:ext uri="{BB962C8B-B14F-4D97-AF65-F5344CB8AC3E}">
        <p14:creationId xmlns:p14="http://schemas.microsoft.com/office/powerpoint/2010/main" val="2619558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08AE-5577-7747-8E29-96E7BB5A61F5}"/>
              </a:ext>
            </a:extLst>
          </p:cNvPr>
          <p:cNvSpPr>
            <a:spLocks noGrp="1"/>
          </p:cNvSpPr>
          <p:nvPr>
            <p:ph type="title"/>
          </p:nvPr>
        </p:nvSpPr>
        <p:spPr/>
        <p:txBody>
          <a:bodyPr/>
          <a:lstStyle/>
          <a:p>
            <a:r>
              <a:rPr lang="en-US" dirty="0"/>
              <a:t>Alternate treatment designs</a:t>
            </a:r>
          </a:p>
        </p:txBody>
      </p:sp>
      <p:pic>
        <p:nvPicPr>
          <p:cNvPr id="3" name="Picture 2">
            <a:extLst>
              <a:ext uri="{FF2B5EF4-FFF2-40B4-BE49-F238E27FC236}">
                <a16:creationId xmlns:a16="http://schemas.microsoft.com/office/drawing/2014/main" id="{DB9F0C72-5C1D-CC4E-ACE2-C6E955E23627}"/>
              </a:ext>
            </a:extLst>
          </p:cNvPr>
          <p:cNvPicPr>
            <a:picLocks noChangeAspect="1"/>
          </p:cNvPicPr>
          <p:nvPr/>
        </p:nvPicPr>
        <p:blipFill>
          <a:blip r:embed="rId2"/>
          <a:stretch>
            <a:fillRect/>
          </a:stretch>
        </p:blipFill>
        <p:spPr>
          <a:xfrm>
            <a:off x="2276354" y="1802182"/>
            <a:ext cx="7639291" cy="4334519"/>
          </a:xfrm>
          <a:prstGeom prst="rect">
            <a:avLst/>
          </a:prstGeom>
        </p:spPr>
      </p:pic>
    </p:spTree>
    <p:extLst>
      <p:ext uri="{BB962C8B-B14F-4D97-AF65-F5344CB8AC3E}">
        <p14:creationId xmlns:p14="http://schemas.microsoft.com/office/powerpoint/2010/main" val="899161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08AE-5577-7747-8E29-96E7BB5A61F5}"/>
              </a:ext>
            </a:extLst>
          </p:cNvPr>
          <p:cNvSpPr>
            <a:spLocks noGrp="1"/>
          </p:cNvSpPr>
          <p:nvPr>
            <p:ph type="title"/>
          </p:nvPr>
        </p:nvSpPr>
        <p:spPr>
          <a:xfrm>
            <a:off x="132145" y="307252"/>
            <a:ext cx="10515600" cy="1325563"/>
          </a:xfrm>
        </p:spPr>
        <p:txBody>
          <a:bodyPr/>
          <a:lstStyle/>
          <a:p>
            <a:r>
              <a:rPr lang="en-US" dirty="0"/>
              <a:t>Multiple Baseline Designs</a:t>
            </a:r>
          </a:p>
        </p:txBody>
      </p:sp>
      <p:pic>
        <p:nvPicPr>
          <p:cNvPr id="3" name="Picture 2">
            <a:extLst>
              <a:ext uri="{FF2B5EF4-FFF2-40B4-BE49-F238E27FC236}">
                <a16:creationId xmlns:a16="http://schemas.microsoft.com/office/drawing/2014/main" id="{EEB80FF1-A9DB-4846-A879-D34C0DB1BFF7}"/>
              </a:ext>
            </a:extLst>
          </p:cNvPr>
          <p:cNvPicPr>
            <a:picLocks noChangeAspect="1"/>
          </p:cNvPicPr>
          <p:nvPr/>
        </p:nvPicPr>
        <p:blipFill>
          <a:blip r:embed="rId2"/>
          <a:stretch>
            <a:fillRect/>
          </a:stretch>
        </p:blipFill>
        <p:spPr>
          <a:xfrm>
            <a:off x="6919330" y="87333"/>
            <a:ext cx="4969318" cy="6875786"/>
          </a:xfrm>
          <a:prstGeom prst="rect">
            <a:avLst/>
          </a:prstGeom>
        </p:spPr>
      </p:pic>
    </p:spTree>
    <p:extLst>
      <p:ext uri="{BB962C8B-B14F-4D97-AF65-F5344CB8AC3E}">
        <p14:creationId xmlns:p14="http://schemas.microsoft.com/office/powerpoint/2010/main" val="2081837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E18F-4466-FD49-A8A3-16F0E343DE2D}"/>
              </a:ext>
            </a:extLst>
          </p:cNvPr>
          <p:cNvSpPr>
            <a:spLocks noGrp="1"/>
          </p:cNvSpPr>
          <p:nvPr>
            <p:ph type="title"/>
          </p:nvPr>
        </p:nvSpPr>
        <p:spPr/>
        <p:txBody>
          <a:bodyPr/>
          <a:lstStyle/>
          <a:p>
            <a:r>
              <a:rPr lang="en-US" dirty="0"/>
              <a:t>SCD is learner- and learning-</a:t>
            </a:r>
            <a:r>
              <a:rPr lang="en-US" dirty="0" err="1"/>
              <a:t>centred</a:t>
            </a:r>
            <a:endParaRPr lang="en-US" dirty="0"/>
          </a:p>
        </p:txBody>
      </p:sp>
      <p:sp>
        <p:nvSpPr>
          <p:cNvPr id="3" name="Content Placeholder 2">
            <a:extLst>
              <a:ext uri="{FF2B5EF4-FFF2-40B4-BE49-F238E27FC236}">
                <a16:creationId xmlns:a16="http://schemas.microsoft.com/office/drawing/2014/main" id="{593DF24E-4A06-1D46-B21F-5542B93C8D3C}"/>
              </a:ext>
            </a:extLst>
          </p:cNvPr>
          <p:cNvSpPr>
            <a:spLocks noGrp="1"/>
          </p:cNvSpPr>
          <p:nvPr>
            <p:ph idx="1"/>
          </p:nvPr>
        </p:nvSpPr>
        <p:spPr/>
        <p:txBody>
          <a:bodyPr/>
          <a:lstStyle/>
          <a:p>
            <a:r>
              <a:rPr lang="en-US" dirty="0"/>
              <a:t>Intervention-oriented</a:t>
            </a:r>
          </a:p>
          <a:p>
            <a:pPr lvl="1"/>
            <a:r>
              <a:rPr lang="en-US" dirty="0"/>
              <a:t>Teachers and/or students should have expectations </a:t>
            </a:r>
            <a:r>
              <a:rPr lang="en-US" b="1" dirty="0"/>
              <a:t>what</a:t>
            </a:r>
            <a:r>
              <a:rPr lang="en-US" dirty="0"/>
              <a:t> will change and </a:t>
            </a:r>
            <a:r>
              <a:rPr lang="en-US" b="1" dirty="0"/>
              <a:t>how strongly</a:t>
            </a:r>
            <a:r>
              <a:rPr lang="en-US" dirty="0"/>
              <a:t> so.</a:t>
            </a:r>
          </a:p>
          <a:p>
            <a:r>
              <a:rPr lang="en-US" dirty="0"/>
              <a:t>Learning trajectories</a:t>
            </a:r>
          </a:p>
          <a:p>
            <a:pPr lvl="1"/>
            <a:r>
              <a:rPr lang="en-US" dirty="0"/>
              <a:t>Teachers and/or students should expectations </a:t>
            </a:r>
            <a:r>
              <a:rPr lang="en-US" b="1" dirty="0"/>
              <a:t>when </a:t>
            </a:r>
            <a:r>
              <a:rPr lang="en-US" dirty="0"/>
              <a:t>change/learning will ensue </a:t>
            </a:r>
          </a:p>
          <a:p>
            <a:r>
              <a:rPr lang="en-US" dirty="0"/>
              <a:t>Inter-individual differences are the norm</a:t>
            </a:r>
          </a:p>
          <a:p>
            <a:pPr lvl="1"/>
            <a:r>
              <a:rPr lang="en-US" dirty="0"/>
              <a:t>Not everybody will react to the same extent/in the same way to an intervention, no matter what. </a:t>
            </a:r>
          </a:p>
        </p:txBody>
      </p:sp>
    </p:spTree>
    <p:extLst>
      <p:ext uri="{BB962C8B-B14F-4D97-AF65-F5344CB8AC3E}">
        <p14:creationId xmlns:p14="http://schemas.microsoft.com/office/powerpoint/2010/main" val="62008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147776-0EB3-234A-BBD6-8CDD12A9E893}"/>
              </a:ext>
            </a:extLst>
          </p:cNvPr>
          <p:cNvSpPr>
            <a:spLocks noGrp="1"/>
          </p:cNvSpPr>
          <p:nvPr>
            <p:ph type="title"/>
          </p:nvPr>
        </p:nvSpPr>
        <p:spPr/>
        <p:txBody>
          <a:bodyPr/>
          <a:lstStyle/>
          <a:p>
            <a:r>
              <a:rPr lang="en-US" dirty="0"/>
              <a:t>Contribution to theories of learning</a:t>
            </a:r>
          </a:p>
        </p:txBody>
      </p:sp>
      <p:sp>
        <p:nvSpPr>
          <p:cNvPr id="5" name="Content Placeholder 4">
            <a:extLst>
              <a:ext uri="{FF2B5EF4-FFF2-40B4-BE49-F238E27FC236}">
                <a16:creationId xmlns:a16="http://schemas.microsoft.com/office/drawing/2014/main" id="{6E1ADA64-AC51-C54F-A54F-BE06E658232E}"/>
              </a:ext>
            </a:extLst>
          </p:cNvPr>
          <p:cNvSpPr>
            <a:spLocks noGrp="1"/>
          </p:cNvSpPr>
          <p:nvPr>
            <p:ph idx="1"/>
          </p:nvPr>
        </p:nvSpPr>
        <p:spPr/>
        <p:txBody>
          <a:bodyPr/>
          <a:lstStyle/>
          <a:p>
            <a:r>
              <a:rPr lang="en-US" dirty="0"/>
              <a:t>Aggregate across cases and </a:t>
            </a:r>
            <a:r>
              <a:rPr lang="en-US" dirty="0" err="1"/>
              <a:t>analyse</a:t>
            </a:r>
            <a:r>
              <a:rPr lang="en-US" dirty="0"/>
              <a:t> quantitatively</a:t>
            </a:r>
          </a:p>
          <a:p>
            <a:pPr lvl="1"/>
            <a:r>
              <a:rPr lang="en-US" dirty="0"/>
              <a:t>Frequentist-correlational</a:t>
            </a:r>
          </a:p>
          <a:p>
            <a:pPr lvl="1"/>
            <a:r>
              <a:rPr lang="en-US" dirty="0"/>
              <a:t>Temporal patterns</a:t>
            </a:r>
          </a:p>
          <a:p>
            <a:r>
              <a:rPr lang="en-US" dirty="0" err="1"/>
              <a:t>Analyse</a:t>
            </a:r>
            <a:r>
              <a:rPr lang="en-US" dirty="0"/>
              <a:t> single cases</a:t>
            </a:r>
          </a:p>
          <a:p>
            <a:pPr lvl="1"/>
            <a:r>
              <a:rPr lang="en-US" dirty="0"/>
              <a:t>Qualitatively</a:t>
            </a:r>
          </a:p>
          <a:p>
            <a:pPr lvl="1"/>
            <a:r>
              <a:rPr lang="en-US" dirty="0"/>
              <a:t>Quantitatively</a:t>
            </a:r>
          </a:p>
          <a:p>
            <a:pPr lvl="1"/>
            <a:r>
              <a:rPr lang="en-US" dirty="0"/>
              <a:t>Computational Modeling</a:t>
            </a:r>
          </a:p>
          <a:p>
            <a:r>
              <a:rPr lang="en-US" dirty="0"/>
              <a:t>Comparative case analysis </a:t>
            </a:r>
          </a:p>
          <a:p>
            <a:pPr lvl="1"/>
            <a:r>
              <a:rPr lang="en-US" dirty="0"/>
              <a:t>Quantitative</a:t>
            </a:r>
          </a:p>
          <a:p>
            <a:pPr lvl="1"/>
            <a:r>
              <a:rPr lang="en-US" dirty="0"/>
              <a:t>Qualitative</a:t>
            </a:r>
          </a:p>
        </p:txBody>
      </p:sp>
    </p:spTree>
    <p:extLst>
      <p:ext uri="{BB962C8B-B14F-4D97-AF65-F5344CB8AC3E}">
        <p14:creationId xmlns:p14="http://schemas.microsoft.com/office/powerpoint/2010/main" val="2351251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CEFD-7F25-BD49-B4DC-F442118D435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A409F43-53B5-1747-8B14-9D68BEBEC586}"/>
              </a:ext>
            </a:extLst>
          </p:cNvPr>
          <p:cNvSpPr>
            <a:spLocks noGrp="1"/>
          </p:cNvSpPr>
          <p:nvPr>
            <p:ph idx="1"/>
          </p:nvPr>
        </p:nvSpPr>
        <p:spPr/>
        <p:txBody>
          <a:bodyPr/>
          <a:lstStyle/>
          <a:p>
            <a:r>
              <a:rPr lang="en-US" dirty="0"/>
              <a:t>The case method gives agency to people, not to variables.</a:t>
            </a:r>
          </a:p>
          <a:p>
            <a:r>
              <a:rPr lang="en-US" dirty="0"/>
              <a:t>Thinking in terms of reactions to pedagogical-technical interventions aligns learning data with pedagogy.</a:t>
            </a:r>
          </a:p>
          <a:p>
            <a:r>
              <a:rPr lang="en-US" dirty="0"/>
              <a:t>Inter-individual variation is to be expected and is a key pedagogical concern.</a:t>
            </a:r>
          </a:p>
          <a:p>
            <a:r>
              <a:rPr lang="en-US" dirty="0"/>
              <a:t>Well-aligned with the ‘scientific method’.</a:t>
            </a:r>
          </a:p>
          <a:p>
            <a:r>
              <a:rPr lang="en-US" dirty="0"/>
              <a:t>Open to quantitative and qualitative data </a:t>
            </a:r>
            <a:r>
              <a:rPr lang="en-US"/>
              <a:t>and analysis. </a:t>
            </a:r>
            <a:endParaRPr lang="en-US" dirty="0"/>
          </a:p>
        </p:txBody>
      </p:sp>
    </p:spTree>
    <p:extLst>
      <p:ext uri="{BB962C8B-B14F-4D97-AF65-F5344CB8AC3E}">
        <p14:creationId xmlns:p14="http://schemas.microsoft.com/office/powerpoint/2010/main" val="2735560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95EC-E60F-8B40-8178-162B9258F705}"/>
              </a:ext>
            </a:extLst>
          </p:cNvPr>
          <p:cNvSpPr>
            <a:spLocks noGrp="1"/>
          </p:cNvSpPr>
          <p:nvPr>
            <p:ph type="title"/>
          </p:nvPr>
        </p:nvSpPr>
        <p:spPr/>
        <p:txBody>
          <a:bodyPr/>
          <a:lstStyle/>
          <a:p>
            <a:r>
              <a:rPr lang="en-US" dirty="0"/>
              <a:t>Setting the scene</a:t>
            </a:r>
          </a:p>
        </p:txBody>
      </p:sp>
      <p:sp>
        <p:nvSpPr>
          <p:cNvPr id="3" name="Content Placeholder 2">
            <a:extLst>
              <a:ext uri="{FF2B5EF4-FFF2-40B4-BE49-F238E27FC236}">
                <a16:creationId xmlns:a16="http://schemas.microsoft.com/office/drawing/2014/main" id="{0A53F95E-DE84-0B4F-9E5E-2DCCE66EE732}"/>
              </a:ext>
            </a:extLst>
          </p:cNvPr>
          <p:cNvSpPr>
            <a:spLocks noGrp="1"/>
          </p:cNvSpPr>
          <p:nvPr>
            <p:ph idx="1"/>
          </p:nvPr>
        </p:nvSpPr>
        <p:spPr/>
        <p:txBody>
          <a:bodyPr>
            <a:normAutofit/>
          </a:bodyPr>
          <a:lstStyle/>
          <a:p>
            <a:r>
              <a:rPr lang="en-US" dirty="0"/>
              <a:t>Running example: An intervention for developing Self-Regulated Learning capacities in Year 1 students. </a:t>
            </a:r>
          </a:p>
          <a:p>
            <a:pPr lvl="1"/>
            <a:r>
              <a:rPr lang="en-US" dirty="0"/>
              <a:t>Integrated into all Year 1 courses, delivered as a workshop at Week 5. </a:t>
            </a:r>
          </a:p>
          <a:p>
            <a:pPr lvl="1"/>
            <a:r>
              <a:rPr lang="en-US" dirty="0"/>
              <a:t>Focus on “planning your learning”.</a:t>
            </a:r>
          </a:p>
          <a:p>
            <a:r>
              <a:rPr lang="en-US" dirty="0"/>
              <a:t>How would we evaluate if the intervention was “effective”? What would we do with students for whom it was not?  </a:t>
            </a:r>
          </a:p>
          <a:p>
            <a:r>
              <a:rPr lang="en-US" dirty="0"/>
              <a:t>Three approaches:</a:t>
            </a:r>
          </a:p>
          <a:p>
            <a:pPr lvl="1"/>
            <a:r>
              <a:rPr lang="en-US" dirty="0"/>
              <a:t>Correlational </a:t>
            </a:r>
          </a:p>
          <a:p>
            <a:pPr lvl="1"/>
            <a:r>
              <a:rPr lang="en-US" dirty="0"/>
              <a:t>(Quasi-)Experimental (when control group available)</a:t>
            </a:r>
          </a:p>
          <a:p>
            <a:pPr lvl="1"/>
            <a:r>
              <a:rPr lang="en-US" dirty="0"/>
              <a:t>Single-case/within subject </a:t>
            </a:r>
          </a:p>
          <a:p>
            <a:pPr marL="914400" lvl="2" indent="0">
              <a:buNone/>
            </a:pPr>
            <a:endParaRPr lang="en-US" dirty="0"/>
          </a:p>
        </p:txBody>
      </p:sp>
    </p:spTree>
    <p:extLst>
      <p:ext uri="{BB962C8B-B14F-4D97-AF65-F5344CB8AC3E}">
        <p14:creationId xmlns:p14="http://schemas.microsoft.com/office/powerpoint/2010/main" val="4106400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AD9E-ECB0-ED4E-9328-275460049D15}"/>
              </a:ext>
            </a:extLst>
          </p:cNvPr>
          <p:cNvSpPr>
            <a:spLocks noGrp="1"/>
          </p:cNvSpPr>
          <p:nvPr>
            <p:ph type="title"/>
          </p:nvPr>
        </p:nvSpPr>
        <p:spPr/>
        <p:txBody>
          <a:bodyPr/>
          <a:lstStyle/>
          <a:p>
            <a:r>
              <a:rPr lang="en-US" dirty="0"/>
              <a:t>Structure</a:t>
            </a:r>
          </a:p>
        </p:txBody>
      </p:sp>
      <p:sp>
        <p:nvSpPr>
          <p:cNvPr id="3" name="Content Placeholder 2">
            <a:extLst>
              <a:ext uri="{FF2B5EF4-FFF2-40B4-BE49-F238E27FC236}">
                <a16:creationId xmlns:a16="http://schemas.microsoft.com/office/drawing/2014/main" id="{062F8B89-96EE-044A-9CCF-A057536131F6}"/>
              </a:ext>
            </a:extLst>
          </p:cNvPr>
          <p:cNvSpPr>
            <a:spLocks noGrp="1"/>
          </p:cNvSpPr>
          <p:nvPr>
            <p:ph idx="1"/>
          </p:nvPr>
        </p:nvSpPr>
        <p:spPr>
          <a:xfrm>
            <a:off x="838200" y="4016772"/>
            <a:ext cx="10515600" cy="1760855"/>
          </a:xfrm>
        </p:spPr>
        <p:txBody>
          <a:bodyPr/>
          <a:lstStyle/>
          <a:p>
            <a:r>
              <a:rPr lang="en-US" dirty="0"/>
              <a:t>The frequentist approach and its problems</a:t>
            </a:r>
          </a:p>
          <a:p>
            <a:r>
              <a:rPr lang="en-US" dirty="0"/>
              <a:t>The case method</a:t>
            </a:r>
          </a:p>
          <a:p>
            <a:r>
              <a:rPr lang="en-US" dirty="0"/>
              <a:t>Single-case experimental designs</a:t>
            </a:r>
          </a:p>
        </p:txBody>
      </p:sp>
      <p:sp>
        <p:nvSpPr>
          <p:cNvPr id="4" name="TextBox 3">
            <a:extLst>
              <a:ext uri="{FF2B5EF4-FFF2-40B4-BE49-F238E27FC236}">
                <a16:creationId xmlns:a16="http://schemas.microsoft.com/office/drawing/2014/main" id="{9B93AF0A-1251-5B48-8D64-09E9C59EE203}"/>
              </a:ext>
            </a:extLst>
          </p:cNvPr>
          <p:cNvSpPr txBox="1"/>
          <p:nvPr/>
        </p:nvSpPr>
        <p:spPr>
          <a:xfrm>
            <a:off x="1000760" y="2104965"/>
            <a:ext cx="9047480" cy="1384995"/>
          </a:xfrm>
          <a:prstGeom prst="rect">
            <a:avLst/>
          </a:prstGeom>
          <a:noFill/>
          <a:ln>
            <a:solidFill>
              <a:schemeClr val="tx1"/>
            </a:solidFill>
          </a:ln>
        </p:spPr>
        <p:txBody>
          <a:bodyPr wrap="square" rtlCol="0">
            <a:spAutoFit/>
          </a:bodyPr>
          <a:lstStyle/>
          <a:p>
            <a:r>
              <a:rPr lang="en-US" sz="2800" dirty="0"/>
              <a:t>Main claim: </a:t>
            </a:r>
          </a:p>
          <a:p>
            <a:r>
              <a:rPr lang="en-US" sz="2800" dirty="0"/>
              <a:t>Small is beautiful: single-case methodology is a promising approach to “learning-centered” and “learner-centered” LA</a:t>
            </a:r>
          </a:p>
        </p:txBody>
      </p:sp>
    </p:spTree>
    <p:extLst>
      <p:ext uri="{BB962C8B-B14F-4D97-AF65-F5344CB8AC3E}">
        <p14:creationId xmlns:p14="http://schemas.microsoft.com/office/powerpoint/2010/main" val="134803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B3598-0D3F-8342-9F15-ECEE3AD1C73E}"/>
              </a:ext>
            </a:extLst>
          </p:cNvPr>
          <p:cNvSpPr>
            <a:spLocks noGrp="1"/>
          </p:cNvSpPr>
          <p:nvPr>
            <p:ph type="title"/>
          </p:nvPr>
        </p:nvSpPr>
        <p:spPr>
          <a:xfrm>
            <a:off x="838200" y="365125"/>
            <a:ext cx="10515600" cy="1325563"/>
          </a:xfrm>
        </p:spPr>
        <p:txBody>
          <a:bodyPr/>
          <a:lstStyle/>
          <a:p>
            <a:r>
              <a:rPr lang="en-US" dirty="0"/>
              <a:t>Frequentist-Correlational approach</a:t>
            </a:r>
          </a:p>
        </p:txBody>
      </p:sp>
      <p:graphicFrame>
        <p:nvGraphicFramePr>
          <p:cNvPr id="6" name="Table 5">
            <a:extLst>
              <a:ext uri="{FF2B5EF4-FFF2-40B4-BE49-F238E27FC236}">
                <a16:creationId xmlns:a16="http://schemas.microsoft.com/office/drawing/2014/main" id="{CB34367B-911E-584F-BEDA-1AC1C5584098}"/>
              </a:ext>
            </a:extLst>
          </p:cNvPr>
          <p:cNvGraphicFramePr>
            <a:graphicFrameLocks noGrp="1"/>
          </p:cNvGraphicFramePr>
          <p:nvPr>
            <p:extLst>
              <p:ext uri="{D42A27DB-BD31-4B8C-83A1-F6EECF244321}">
                <p14:modId xmlns:p14="http://schemas.microsoft.com/office/powerpoint/2010/main" val="1758521959"/>
              </p:ext>
            </p:extLst>
          </p:nvPr>
        </p:nvGraphicFramePr>
        <p:xfrm>
          <a:off x="1757680" y="2588260"/>
          <a:ext cx="8256962" cy="2433320"/>
        </p:xfrm>
        <a:graphic>
          <a:graphicData uri="http://schemas.openxmlformats.org/drawingml/2006/table">
            <a:tbl>
              <a:tblPr firstRow="1" bandRow="1">
                <a:tableStyleId>{5940675A-B579-460E-94D1-54222C63F5DA}</a:tableStyleId>
              </a:tblPr>
              <a:tblGrid>
                <a:gridCol w="1025017">
                  <a:extLst>
                    <a:ext uri="{9D8B030D-6E8A-4147-A177-3AD203B41FA5}">
                      <a16:colId xmlns:a16="http://schemas.microsoft.com/office/drawing/2014/main" val="3642003779"/>
                    </a:ext>
                  </a:extLst>
                </a:gridCol>
                <a:gridCol w="1248833">
                  <a:extLst>
                    <a:ext uri="{9D8B030D-6E8A-4147-A177-3AD203B41FA5}">
                      <a16:colId xmlns:a16="http://schemas.microsoft.com/office/drawing/2014/main" val="3884538986"/>
                    </a:ext>
                  </a:extLst>
                </a:gridCol>
                <a:gridCol w="1241778">
                  <a:extLst>
                    <a:ext uri="{9D8B030D-6E8A-4147-A177-3AD203B41FA5}">
                      <a16:colId xmlns:a16="http://schemas.microsoft.com/office/drawing/2014/main" val="1569283195"/>
                    </a:ext>
                  </a:extLst>
                </a:gridCol>
                <a:gridCol w="1241778">
                  <a:extLst>
                    <a:ext uri="{9D8B030D-6E8A-4147-A177-3AD203B41FA5}">
                      <a16:colId xmlns:a16="http://schemas.microsoft.com/office/drawing/2014/main" val="3643346579"/>
                    </a:ext>
                  </a:extLst>
                </a:gridCol>
                <a:gridCol w="1241778">
                  <a:extLst>
                    <a:ext uri="{9D8B030D-6E8A-4147-A177-3AD203B41FA5}">
                      <a16:colId xmlns:a16="http://schemas.microsoft.com/office/drawing/2014/main" val="1111311145"/>
                    </a:ext>
                  </a:extLst>
                </a:gridCol>
                <a:gridCol w="1128889">
                  <a:extLst>
                    <a:ext uri="{9D8B030D-6E8A-4147-A177-3AD203B41FA5}">
                      <a16:colId xmlns:a16="http://schemas.microsoft.com/office/drawing/2014/main" val="2978825678"/>
                    </a:ext>
                  </a:extLst>
                </a:gridCol>
                <a:gridCol w="1128889">
                  <a:extLst>
                    <a:ext uri="{9D8B030D-6E8A-4147-A177-3AD203B41FA5}">
                      <a16:colId xmlns:a16="http://schemas.microsoft.com/office/drawing/2014/main" val="3411492181"/>
                    </a:ext>
                  </a:extLst>
                </a:gridCol>
              </a:tblGrid>
              <a:tr h="0">
                <a:tc>
                  <a:txBody>
                    <a:bodyPr/>
                    <a:lstStyle/>
                    <a:p>
                      <a:pPr algn="ctr"/>
                      <a:r>
                        <a:rPr lang="en-US" sz="1600" dirty="0"/>
                        <a:t>Students</a:t>
                      </a:r>
                    </a:p>
                  </a:txBody>
                  <a:tcPr/>
                </a:tc>
                <a:tc>
                  <a:txBody>
                    <a:bodyPr/>
                    <a:lstStyle/>
                    <a:p>
                      <a:pPr algn="ctr"/>
                      <a:r>
                        <a:rPr lang="en-US" sz="1600" dirty="0"/>
                        <a:t>Gender</a:t>
                      </a:r>
                    </a:p>
                  </a:txBody>
                  <a:tcPr>
                    <a:solidFill>
                      <a:schemeClr val="accent1">
                        <a:lumMod val="40000"/>
                        <a:lumOff val="60000"/>
                      </a:schemeClr>
                    </a:solidFill>
                  </a:tcPr>
                </a:tc>
                <a:tc>
                  <a:txBody>
                    <a:bodyPr/>
                    <a:lstStyle/>
                    <a:p>
                      <a:pPr algn="ctr"/>
                      <a:r>
                        <a:rPr lang="en-US" sz="1600" dirty="0"/>
                        <a:t>(…)</a:t>
                      </a:r>
                    </a:p>
                  </a:txBody>
                  <a:tcPr>
                    <a:solidFill>
                      <a:schemeClr val="accent1">
                        <a:lumMod val="40000"/>
                        <a:lumOff val="60000"/>
                      </a:schemeClr>
                    </a:solidFill>
                  </a:tcPr>
                </a:tc>
                <a:tc>
                  <a:txBody>
                    <a:bodyPr/>
                    <a:lstStyle/>
                    <a:p>
                      <a:pPr algn="ctr"/>
                      <a:r>
                        <a:rPr lang="en-US" sz="1600" dirty="0"/>
                        <a:t>Freq. Logins</a:t>
                      </a:r>
                    </a:p>
                  </a:txBody>
                  <a:tcPr>
                    <a:solidFill>
                      <a:schemeClr val="accent6">
                        <a:lumMod val="40000"/>
                        <a:lumOff val="60000"/>
                      </a:schemeClr>
                    </a:solidFill>
                  </a:tcPr>
                </a:tc>
                <a:tc>
                  <a:txBody>
                    <a:bodyPr/>
                    <a:lstStyle/>
                    <a:p>
                      <a:pPr algn="ctr"/>
                      <a:r>
                        <a:rPr lang="en-US" sz="1600" dirty="0"/>
                        <a:t>(…)</a:t>
                      </a:r>
                    </a:p>
                  </a:txBody>
                  <a:tcPr>
                    <a:solidFill>
                      <a:schemeClr val="accent6">
                        <a:lumMod val="40000"/>
                        <a:lumOff val="60000"/>
                      </a:schemeClr>
                    </a:solidFill>
                  </a:tcPr>
                </a:tc>
                <a:tc>
                  <a:txBody>
                    <a:bodyPr/>
                    <a:lstStyle/>
                    <a:p>
                      <a:pPr algn="ctr"/>
                      <a:r>
                        <a:rPr lang="en-US" sz="1600" dirty="0"/>
                        <a:t>—&gt; </a:t>
                      </a:r>
                    </a:p>
                  </a:txBody>
                  <a:tcPr/>
                </a:tc>
                <a:tc>
                  <a:txBody>
                    <a:bodyPr/>
                    <a:lstStyle/>
                    <a:p>
                      <a:pPr algn="ctr"/>
                      <a:r>
                        <a:rPr lang="en-US" sz="1600" dirty="0"/>
                        <a:t>Marks (Predicted)</a:t>
                      </a:r>
                    </a:p>
                  </a:txBody>
                  <a:tcPr>
                    <a:solidFill>
                      <a:schemeClr val="accent2"/>
                    </a:solidFill>
                  </a:tcPr>
                </a:tc>
                <a:extLst>
                  <a:ext uri="{0D108BD9-81ED-4DB2-BD59-A6C34878D82A}">
                    <a16:rowId xmlns:a16="http://schemas.microsoft.com/office/drawing/2014/main" val="1438531765"/>
                  </a:ext>
                </a:extLst>
              </a:tr>
              <a:tr h="370840">
                <a:tc>
                  <a:txBody>
                    <a:bodyPr/>
                    <a:lstStyle/>
                    <a:p>
                      <a:r>
                        <a:rPr lang="en-US" sz="1600" dirty="0"/>
                        <a:t>S1</a:t>
                      </a:r>
                    </a:p>
                  </a:txBody>
                  <a:tcPr/>
                </a:tc>
                <a:tc>
                  <a:txBody>
                    <a:bodyPr/>
                    <a:lstStyle/>
                    <a:p>
                      <a:r>
                        <a:rPr lang="en-US" sz="1600" dirty="0"/>
                        <a:t>F</a:t>
                      </a:r>
                    </a:p>
                  </a:txBody>
                  <a:tcPr>
                    <a:solidFill>
                      <a:schemeClr val="accent1">
                        <a:lumMod val="40000"/>
                        <a:lumOff val="60000"/>
                      </a:schemeClr>
                    </a:solidFill>
                  </a:tcPr>
                </a:tc>
                <a:tc>
                  <a:txBody>
                    <a:bodyPr/>
                    <a:lstStyle/>
                    <a:p>
                      <a:endParaRPr lang="en-US" sz="1600" dirty="0"/>
                    </a:p>
                  </a:txBody>
                  <a:tcPr>
                    <a:solidFill>
                      <a:schemeClr val="accent1">
                        <a:lumMod val="40000"/>
                        <a:lumOff val="60000"/>
                      </a:schemeClr>
                    </a:solidFill>
                  </a:tcPr>
                </a:tc>
                <a:tc>
                  <a:txBody>
                    <a:bodyPr/>
                    <a:lstStyle/>
                    <a:p>
                      <a:r>
                        <a:rPr lang="en-US" sz="1600" dirty="0"/>
                        <a:t>15</a:t>
                      </a:r>
                    </a:p>
                  </a:txBody>
                  <a:tcPr>
                    <a:solidFill>
                      <a:schemeClr val="accent6">
                        <a:lumMod val="40000"/>
                        <a:lumOff val="60000"/>
                      </a:schemeClr>
                    </a:solidFill>
                  </a:tcPr>
                </a:tc>
                <a:tc>
                  <a:txBody>
                    <a:bodyPr/>
                    <a:lstStyle/>
                    <a:p>
                      <a:endParaRPr lang="en-US" sz="1600" dirty="0"/>
                    </a:p>
                  </a:txBody>
                  <a:tcPr>
                    <a:solidFill>
                      <a:schemeClr val="accent6">
                        <a:lumMod val="40000"/>
                        <a:lumOff val="60000"/>
                      </a:schemeClr>
                    </a:solidFill>
                  </a:tcPr>
                </a:tc>
                <a:tc>
                  <a:txBody>
                    <a:bodyPr/>
                    <a:lstStyle/>
                    <a:p>
                      <a:endParaRPr lang="en-US" sz="1600" dirty="0"/>
                    </a:p>
                  </a:txBody>
                  <a:tcPr/>
                </a:tc>
                <a:tc>
                  <a:txBody>
                    <a:bodyPr/>
                    <a:lstStyle/>
                    <a:p>
                      <a:r>
                        <a:rPr lang="en-US" sz="1600" dirty="0"/>
                        <a:t>D</a:t>
                      </a:r>
                    </a:p>
                  </a:txBody>
                  <a:tcPr>
                    <a:solidFill>
                      <a:schemeClr val="accent2"/>
                    </a:solidFill>
                  </a:tcPr>
                </a:tc>
                <a:extLst>
                  <a:ext uri="{0D108BD9-81ED-4DB2-BD59-A6C34878D82A}">
                    <a16:rowId xmlns:a16="http://schemas.microsoft.com/office/drawing/2014/main" val="1629132805"/>
                  </a:ext>
                </a:extLst>
              </a:tr>
              <a:tr h="370840">
                <a:tc>
                  <a:txBody>
                    <a:bodyPr/>
                    <a:lstStyle/>
                    <a:p>
                      <a:r>
                        <a:rPr lang="en-US" sz="1600" dirty="0"/>
                        <a:t>S2 </a:t>
                      </a:r>
                    </a:p>
                  </a:txBody>
                  <a:tcPr/>
                </a:tc>
                <a:tc>
                  <a:txBody>
                    <a:bodyPr/>
                    <a:lstStyle/>
                    <a:p>
                      <a:r>
                        <a:rPr lang="en-US" sz="1600" dirty="0"/>
                        <a:t>M</a:t>
                      </a:r>
                    </a:p>
                  </a:txBody>
                  <a:tcPr>
                    <a:solidFill>
                      <a:schemeClr val="accent1">
                        <a:lumMod val="40000"/>
                        <a:lumOff val="60000"/>
                      </a:schemeClr>
                    </a:solidFill>
                  </a:tcPr>
                </a:tc>
                <a:tc>
                  <a:txBody>
                    <a:bodyPr/>
                    <a:lstStyle/>
                    <a:p>
                      <a:endParaRPr lang="en-US" sz="1600" dirty="0"/>
                    </a:p>
                  </a:txBody>
                  <a:tcPr>
                    <a:solidFill>
                      <a:schemeClr val="accent1">
                        <a:lumMod val="40000"/>
                        <a:lumOff val="60000"/>
                      </a:schemeClr>
                    </a:solidFill>
                  </a:tcPr>
                </a:tc>
                <a:tc>
                  <a:txBody>
                    <a:bodyPr/>
                    <a:lstStyle/>
                    <a:p>
                      <a:r>
                        <a:rPr lang="en-US" sz="1600" dirty="0"/>
                        <a:t>12</a:t>
                      </a:r>
                    </a:p>
                  </a:txBody>
                  <a:tcPr>
                    <a:solidFill>
                      <a:schemeClr val="accent6">
                        <a:lumMod val="40000"/>
                        <a:lumOff val="60000"/>
                      </a:schemeClr>
                    </a:solidFill>
                  </a:tcPr>
                </a:tc>
                <a:tc>
                  <a:txBody>
                    <a:bodyPr/>
                    <a:lstStyle/>
                    <a:p>
                      <a:endParaRPr lang="en-US" sz="1600" dirty="0"/>
                    </a:p>
                  </a:txBody>
                  <a:tcPr>
                    <a:solidFill>
                      <a:schemeClr val="accent6">
                        <a:lumMod val="40000"/>
                        <a:lumOff val="60000"/>
                      </a:schemeClr>
                    </a:solidFill>
                  </a:tcPr>
                </a:tc>
                <a:tc>
                  <a:txBody>
                    <a:bodyPr/>
                    <a:lstStyle/>
                    <a:p>
                      <a:endParaRPr lang="en-US" sz="1600" dirty="0"/>
                    </a:p>
                  </a:txBody>
                  <a:tcPr/>
                </a:tc>
                <a:tc>
                  <a:txBody>
                    <a:bodyPr/>
                    <a:lstStyle/>
                    <a:p>
                      <a:r>
                        <a:rPr lang="en-US" sz="1600" dirty="0"/>
                        <a:t>P</a:t>
                      </a:r>
                    </a:p>
                  </a:txBody>
                  <a:tcPr>
                    <a:solidFill>
                      <a:schemeClr val="accent2"/>
                    </a:solidFill>
                  </a:tcPr>
                </a:tc>
                <a:extLst>
                  <a:ext uri="{0D108BD9-81ED-4DB2-BD59-A6C34878D82A}">
                    <a16:rowId xmlns:a16="http://schemas.microsoft.com/office/drawing/2014/main" val="4060088654"/>
                  </a:ext>
                </a:extLst>
              </a:tr>
              <a:tr h="370840">
                <a:tc>
                  <a:txBody>
                    <a:bodyPr/>
                    <a:lstStyle/>
                    <a:p>
                      <a:r>
                        <a:rPr lang="en-US" sz="1600" dirty="0"/>
                        <a:t>S3</a:t>
                      </a:r>
                    </a:p>
                  </a:txBody>
                  <a:tcPr/>
                </a:tc>
                <a:tc>
                  <a:txBody>
                    <a:bodyPr/>
                    <a:lstStyle/>
                    <a:p>
                      <a:r>
                        <a:rPr lang="en-US" sz="1600" dirty="0"/>
                        <a:t>M</a:t>
                      </a:r>
                    </a:p>
                  </a:txBody>
                  <a:tcPr>
                    <a:solidFill>
                      <a:schemeClr val="accent1">
                        <a:lumMod val="40000"/>
                        <a:lumOff val="60000"/>
                      </a:schemeClr>
                    </a:solidFill>
                  </a:tcPr>
                </a:tc>
                <a:tc>
                  <a:txBody>
                    <a:bodyPr/>
                    <a:lstStyle/>
                    <a:p>
                      <a:endParaRPr lang="en-US" sz="1600" dirty="0"/>
                    </a:p>
                  </a:txBody>
                  <a:tcPr>
                    <a:solidFill>
                      <a:schemeClr val="accent1">
                        <a:lumMod val="40000"/>
                        <a:lumOff val="60000"/>
                      </a:schemeClr>
                    </a:solidFill>
                  </a:tcPr>
                </a:tc>
                <a:tc>
                  <a:txBody>
                    <a:bodyPr/>
                    <a:lstStyle/>
                    <a:p>
                      <a:r>
                        <a:rPr lang="en-US" sz="1600" dirty="0"/>
                        <a:t>20</a:t>
                      </a:r>
                    </a:p>
                  </a:txBody>
                  <a:tcPr>
                    <a:solidFill>
                      <a:schemeClr val="accent6">
                        <a:lumMod val="40000"/>
                        <a:lumOff val="60000"/>
                      </a:schemeClr>
                    </a:solidFill>
                  </a:tcPr>
                </a:tc>
                <a:tc>
                  <a:txBody>
                    <a:bodyPr/>
                    <a:lstStyle/>
                    <a:p>
                      <a:endParaRPr lang="en-US" sz="1600" dirty="0"/>
                    </a:p>
                  </a:txBody>
                  <a:tcPr>
                    <a:solidFill>
                      <a:schemeClr val="accent6">
                        <a:lumMod val="40000"/>
                        <a:lumOff val="60000"/>
                      </a:schemeClr>
                    </a:solidFill>
                  </a:tcPr>
                </a:tc>
                <a:tc>
                  <a:txBody>
                    <a:bodyPr/>
                    <a:lstStyle/>
                    <a:p>
                      <a:endParaRPr lang="en-US" sz="1600" dirty="0"/>
                    </a:p>
                  </a:txBody>
                  <a:tcPr/>
                </a:tc>
                <a:tc>
                  <a:txBody>
                    <a:bodyPr/>
                    <a:lstStyle/>
                    <a:p>
                      <a:r>
                        <a:rPr lang="en-US" sz="1600" dirty="0"/>
                        <a:t>HD</a:t>
                      </a:r>
                    </a:p>
                  </a:txBody>
                  <a:tcPr>
                    <a:solidFill>
                      <a:schemeClr val="accent2"/>
                    </a:solidFill>
                  </a:tcPr>
                </a:tc>
                <a:extLst>
                  <a:ext uri="{0D108BD9-81ED-4DB2-BD59-A6C34878D82A}">
                    <a16:rowId xmlns:a16="http://schemas.microsoft.com/office/drawing/2014/main" val="3833445773"/>
                  </a:ext>
                </a:extLst>
              </a:tr>
              <a:tr h="370840">
                <a:tc>
                  <a:txBody>
                    <a:bodyPr/>
                    <a:lstStyle/>
                    <a:p>
                      <a:r>
                        <a:rPr lang="en-US" sz="1600" dirty="0"/>
                        <a:t>(…) </a:t>
                      </a:r>
                    </a:p>
                  </a:txBody>
                  <a:tcPr/>
                </a:tc>
                <a:tc>
                  <a:txBody>
                    <a:bodyPr/>
                    <a:lstStyle/>
                    <a:p>
                      <a:r>
                        <a:rPr lang="en-US" sz="1600" dirty="0"/>
                        <a:t>(…)</a:t>
                      </a:r>
                    </a:p>
                  </a:txBody>
                  <a:tcPr>
                    <a:solidFill>
                      <a:schemeClr val="accent1">
                        <a:lumMod val="40000"/>
                        <a:lumOff val="60000"/>
                      </a:schemeClr>
                    </a:solidFill>
                  </a:tcPr>
                </a:tc>
                <a:tc>
                  <a:txBody>
                    <a:bodyPr/>
                    <a:lstStyle/>
                    <a:p>
                      <a:endParaRPr lang="en-US" sz="1600" dirty="0"/>
                    </a:p>
                  </a:txBody>
                  <a:tcPr>
                    <a:solidFill>
                      <a:schemeClr val="accent1">
                        <a:lumMod val="40000"/>
                        <a:lumOff val="60000"/>
                      </a:schemeClr>
                    </a:solidFill>
                  </a:tcPr>
                </a:tc>
                <a:tc>
                  <a:txBody>
                    <a:bodyPr/>
                    <a:lstStyle/>
                    <a:p>
                      <a:r>
                        <a:rPr lang="en-US" sz="1600" dirty="0"/>
                        <a:t>(…)</a:t>
                      </a:r>
                    </a:p>
                  </a:txBody>
                  <a:tcPr>
                    <a:solidFill>
                      <a:schemeClr val="accent6">
                        <a:lumMod val="40000"/>
                        <a:lumOff val="60000"/>
                      </a:schemeClr>
                    </a:solidFill>
                  </a:tcPr>
                </a:tc>
                <a:tc>
                  <a:txBody>
                    <a:bodyPr/>
                    <a:lstStyle/>
                    <a:p>
                      <a:endParaRPr lang="en-US" sz="1600" dirty="0"/>
                    </a:p>
                  </a:txBody>
                  <a:tcPr>
                    <a:solidFill>
                      <a:schemeClr val="accent6">
                        <a:lumMod val="40000"/>
                        <a:lumOff val="60000"/>
                      </a:schemeClr>
                    </a:solidFill>
                  </a:tcPr>
                </a:tc>
                <a:tc>
                  <a:txBody>
                    <a:bodyPr/>
                    <a:lstStyle/>
                    <a:p>
                      <a:endParaRPr lang="en-US" sz="1600" dirty="0"/>
                    </a:p>
                  </a:txBody>
                  <a:tcPr/>
                </a:tc>
                <a:tc>
                  <a:txBody>
                    <a:bodyPr/>
                    <a:lstStyle/>
                    <a:p>
                      <a:r>
                        <a:rPr lang="en-US" sz="1600" dirty="0"/>
                        <a:t>(…)</a:t>
                      </a:r>
                    </a:p>
                  </a:txBody>
                  <a:tcPr>
                    <a:solidFill>
                      <a:schemeClr val="accent2"/>
                    </a:solidFill>
                  </a:tcPr>
                </a:tc>
                <a:extLst>
                  <a:ext uri="{0D108BD9-81ED-4DB2-BD59-A6C34878D82A}">
                    <a16:rowId xmlns:a16="http://schemas.microsoft.com/office/drawing/2014/main" val="17326136"/>
                  </a:ext>
                </a:extLst>
              </a:tr>
              <a:tr h="370840">
                <a:tc>
                  <a:txBody>
                    <a:bodyPr/>
                    <a:lstStyle/>
                    <a:p>
                      <a:r>
                        <a:rPr lang="en-US" sz="1600" dirty="0"/>
                        <a:t>Sn</a:t>
                      </a:r>
                    </a:p>
                  </a:txBody>
                  <a:tcPr/>
                </a:tc>
                <a:tc>
                  <a:txBody>
                    <a:bodyPr/>
                    <a:lstStyle/>
                    <a:p>
                      <a:r>
                        <a:rPr lang="en-US" sz="1600" dirty="0"/>
                        <a:t>F</a:t>
                      </a:r>
                    </a:p>
                  </a:txBody>
                  <a:tcPr>
                    <a:solidFill>
                      <a:schemeClr val="accent1">
                        <a:lumMod val="40000"/>
                        <a:lumOff val="60000"/>
                      </a:schemeClr>
                    </a:solidFill>
                  </a:tcPr>
                </a:tc>
                <a:tc>
                  <a:txBody>
                    <a:bodyPr/>
                    <a:lstStyle/>
                    <a:p>
                      <a:endParaRPr lang="en-US" sz="1600" dirty="0"/>
                    </a:p>
                  </a:txBody>
                  <a:tcPr>
                    <a:solidFill>
                      <a:schemeClr val="accent1">
                        <a:lumMod val="40000"/>
                        <a:lumOff val="60000"/>
                      </a:schemeClr>
                    </a:solidFill>
                  </a:tcPr>
                </a:tc>
                <a:tc>
                  <a:txBody>
                    <a:bodyPr/>
                    <a:lstStyle/>
                    <a:p>
                      <a:r>
                        <a:rPr lang="en-US" sz="1600" dirty="0"/>
                        <a:t>5</a:t>
                      </a:r>
                    </a:p>
                  </a:txBody>
                  <a:tcPr>
                    <a:solidFill>
                      <a:schemeClr val="accent6">
                        <a:lumMod val="40000"/>
                        <a:lumOff val="60000"/>
                      </a:schemeClr>
                    </a:solidFill>
                  </a:tcPr>
                </a:tc>
                <a:tc>
                  <a:txBody>
                    <a:bodyPr/>
                    <a:lstStyle/>
                    <a:p>
                      <a:endParaRPr lang="en-US" sz="1600" dirty="0"/>
                    </a:p>
                  </a:txBody>
                  <a:tcPr>
                    <a:solidFill>
                      <a:schemeClr val="accent6">
                        <a:lumMod val="40000"/>
                        <a:lumOff val="60000"/>
                      </a:schemeClr>
                    </a:solidFill>
                  </a:tcPr>
                </a:tc>
                <a:tc>
                  <a:txBody>
                    <a:bodyPr/>
                    <a:lstStyle/>
                    <a:p>
                      <a:endParaRPr lang="en-US" sz="1600" dirty="0"/>
                    </a:p>
                  </a:txBody>
                  <a:tcPr/>
                </a:tc>
                <a:tc>
                  <a:txBody>
                    <a:bodyPr/>
                    <a:lstStyle/>
                    <a:p>
                      <a:r>
                        <a:rPr lang="en-US" sz="1600" dirty="0"/>
                        <a:t>F</a:t>
                      </a:r>
                    </a:p>
                  </a:txBody>
                  <a:tcPr>
                    <a:solidFill>
                      <a:schemeClr val="accent2"/>
                    </a:solidFill>
                  </a:tcPr>
                </a:tc>
                <a:extLst>
                  <a:ext uri="{0D108BD9-81ED-4DB2-BD59-A6C34878D82A}">
                    <a16:rowId xmlns:a16="http://schemas.microsoft.com/office/drawing/2014/main" val="4211312345"/>
                  </a:ext>
                </a:extLst>
              </a:tr>
            </a:tbl>
          </a:graphicData>
        </a:graphic>
      </p:graphicFrame>
      <p:sp>
        <p:nvSpPr>
          <p:cNvPr id="7" name="Right Brace 6">
            <a:extLst>
              <a:ext uri="{FF2B5EF4-FFF2-40B4-BE49-F238E27FC236}">
                <a16:creationId xmlns:a16="http://schemas.microsoft.com/office/drawing/2014/main" id="{689752C7-8D19-4A47-81C5-BE77A33F9028}"/>
              </a:ext>
            </a:extLst>
          </p:cNvPr>
          <p:cNvSpPr/>
          <p:nvPr/>
        </p:nvSpPr>
        <p:spPr>
          <a:xfrm rot="16200000">
            <a:off x="3818096" y="1245394"/>
            <a:ext cx="410528" cy="1991360"/>
          </a:xfrm>
          <a:prstGeom prst="rightBrace">
            <a:avLst>
              <a:gd name="adj1" fmla="val 8333"/>
              <a:gd name="adj2" fmla="val 494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6A56EBD2-5106-4544-85BD-CFBB9DFF66BE}"/>
              </a:ext>
            </a:extLst>
          </p:cNvPr>
          <p:cNvSpPr/>
          <p:nvPr/>
        </p:nvSpPr>
        <p:spPr>
          <a:xfrm rot="16200000">
            <a:off x="6347936" y="1240948"/>
            <a:ext cx="410528" cy="1991360"/>
          </a:xfrm>
          <a:prstGeom prst="rightBrace">
            <a:avLst>
              <a:gd name="adj1" fmla="val 8333"/>
              <a:gd name="adj2" fmla="val 494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0A6F4ECC-D585-B144-B8A4-BA6A3FAE674F}"/>
              </a:ext>
            </a:extLst>
          </p:cNvPr>
          <p:cNvSpPr txBox="1"/>
          <p:nvPr/>
        </p:nvSpPr>
        <p:spPr>
          <a:xfrm>
            <a:off x="3601720" y="1593293"/>
            <a:ext cx="843280" cy="369332"/>
          </a:xfrm>
          <a:prstGeom prst="rect">
            <a:avLst/>
          </a:prstGeom>
          <a:noFill/>
        </p:spPr>
        <p:txBody>
          <a:bodyPr wrap="square" rtlCol="0">
            <a:spAutoFit/>
          </a:bodyPr>
          <a:lstStyle/>
          <a:p>
            <a:r>
              <a:rPr lang="en-US" dirty="0"/>
              <a:t>Status</a:t>
            </a:r>
          </a:p>
        </p:txBody>
      </p:sp>
      <p:sp>
        <p:nvSpPr>
          <p:cNvPr id="10" name="TextBox 9">
            <a:extLst>
              <a:ext uri="{FF2B5EF4-FFF2-40B4-BE49-F238E27FC236}">
                <a16:creationId xmlns:a16="http://schemas.microsoft.com/office/drawing/2014/main" id="{31B689DE-24BC-4945-A374-0087FB13F1EB}"/>
              </a:ext>
            </a:extLst>
          </p:cNvPr>
          <p:cNvSpPr txBox="1"/>
          <p:nvPr/>
        </p:nvSpPr>
        <p:spPr>
          <a:xfrm>
            <a:off x="6116320" y="1644928"/>
            <a:ext cx="894284" cy="369332"/>
          </a:xfrm>
          <a:prstGeom prst="rect">
            <a:avLst/>
          </a:prstGeom>
          <a:noFill/>
        </p:spPr>
        <p:txBody>
          <a:bodyPr wrap="none" rtlCol="0">
            <a:spAutoFit/>
          </a:bodyPr>
          <a:lstStyle/>
          <a:p>
            <a:r>
              <a:rPr lang="en-US" dirty="0"/>
              <a:t>Process</a:t>
            </a:r>
          </a:p>
        </p:txBody>
      </p:sp>
    </p:spTree>
    <p:extLst>
      <p:ext uri="{BB962C8B-B14F-4D97-AF65-F5344CB8AC3E}">
        <p14:creationId xmlns:p14="http://schemas.microsoft.com/office/powerpoint/2010/main" val="3569840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1DB809-E2F5-9F48-94CB-83EC38E347B6}"/>
              </a:ext>
            </a:extLst>
          </p:cNvPr>
          <p:cNvSpPr>
            <a:spLocks noGrp="1"/>
          </p:cNvSpPr>
          <p:nvPr>
            <p:ph type="title"/>
          </p:nvPr>
        </p:nvSpPr>
        <p:spPr/>
        <p:txBody>
          <a:bodyPr/>
          <a:lstStyle/>
          <a:p>
            <a:r>
              <a:rPr lang="en-US" dirty="0"/>
              <a:t>Key characteristics of correlational methods</a:t>
            </a:r>
          </a:p>
        </p:txBody>
      </p:sp>
      <p:sp>
        <p:nvSpPr>
          <p:cNvPr id="4" name="Content Placeholder 3">
            <a:extLst>
              <a:ext uri="{FF2B5EF4-FFF2-40B4-BE49-F238E27FC236}">
                <a16:creationId xmlns:a16="http://schemas.microsoft.com/office/drawing/2014/main" id="{DE45D0AF-C5F4-B04F-8136-FA6954B4E89F}"/>
              </a:ext>
            </a:extLst>
          </p:cNvPr>
          <p:cNvSpPr>
            <a:spLocks noGrp="1"/>
          </p:cNvSpPr>
          <p:nvPr>
            <p:ph idx="1"/>
          </p:nvPr>
        </p:nvSpPr>
        <p:spPr/>
        <p:txBody>
          <a:bodyPr>
            <a:normAutofit/>
          </a:bodyPr>
          <a:lstStyle/>
          <a:p>
            <a:r>
              <a:rPr lang="en-US" dirty="0"/>
              <a:t>they focus on the value distributions of variables rather than on cases as combinations of values;</a:t>
            </a:r>
          </a:p>
          <a:p>
            <a:r>
              <a:rPr lang="en-US" dirty="0"/>
              <a:t>they focus on patterns of relationships between value distributions that are covariational, linear and, for the most part, additive;</a:t>
            </a:r>
          </a:p>
          <a:p>
            <a:r>
              <a:rPr lang="en-US" dirty="0"/>
              <a:t>they are, contrary to common assumptions, not good at detecting, elaborating or demonstrating asymmetrical or causal relationships;</a:t>
            </a:r>
          </a:p>
          <a:p>
            <a:r>
              <a:rPr lang="en-US" dirty="0"/>
              <a:t>they are limited in their ability to handle causal complexity in complex systems.</a:t>
            </a:r>
          </a:p>
        </p:txBody>
      </p:sp>
    </p:spTree>
    <p:extLst>
      <p:ext uri="{BB962C8B-B14F-4D97-AF65-F5344CB8AC3E}">
        <p14:creationId xmlns:p14="http://schemas.microsoft.com/office/powerpoint/2010/main" val="275145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352BE0F-FF93-0C42-9533-B3552A04852F}"/>
              </a:ext>
            </a:extLst>
          </p:cNvPr>
          <p:cNvGraphicFramePr>
            <a:graphicFrameLocks noGrp="1"/>
          </p:cNvGraphicFramePr>
          <p:nvPr>
            <p:extLst>
              <p:ext uri="{D42A27DB-BD31-4B8C-83A1-F6EECF244321}">
                <p14:modId xmlns:p14="http://schemas.microsoft.com/office/powerpoint/2010/main" val="3812829293"/>
              </p:ext>
            </p:extLst>
          </p:nvPr>
        </p:nvGraphicFramePr>
        <p:xfrm>
          <a:off x="1778000" y="1380448"/>
          <a:ext cx="8256962" cy="2433320"/>
        </p:xfrm>
        <a:graphic>
          <a:graphicData uri="http://schemas.openxmlformats.org/drawingml/2006/table">
            <a:tbl>
              <a:tblPr firstRow="1" bandRow="1">
                <a:tableStyleId>{5940675A-B579-460E-94D1-54222C63F5DA}</a:tableStyleId>
              </a:tblPr>
              <a:tblGrid>
                <a:gridCol w="1025017">
                  <a:extLst>
                    <a:ext uri="{9D8B030D-6E8A-4147-A177-3AD203B41FA5}">
                      <a16:colId xmlns:a16="http://schemas.microsoft.com/office/drawing/2014/main" val="3642003779"/>
                    </a:ext>
                  </a:extLst>
                </a:gridCol>
                <a:gridCol w="1248833">
                  <a:extLst>
                    <a:ext uri="{9D8B030D-6E8A-4147-A177-3AD203B41FA5}">
                      <a16:colId xmlns:a16="http://schemas.microsoft.com/office/drawing/2014/main" val="3884538986"/>
                    </a:ext>
                  </a:extLst>
                </a:gridCol>
                <a:gridCol w="1241778">
                  <a:extLst>
                    <a:ext uri="{9D8B030D-6E8A-4147-A177-3AD203B41FA5}">
                      <a16:colId xmlns:a16="http://schemas.microsoft.com/office/drawing/2014/main" val="1569283195"/>
                    </a:ext>
                  </a:extLst>
                </a:gridCol>
                <a:gridCol w="1241778">
                  <a:extLst>
                    <a:ext uri="{9D8B030D-6E8A-4147-A177-3AD203B41FA5}">
                      <a16:colId xmlns:a16="http://schemas.microsoft.com/office/drawing/2014/main" val="3643346579"/>
                    </a:ext>
                  </a:extLst>
                </a:gridCol>
                <a:gridCol w="1241778">
                  <a:extLst>
                    <a:ext uri="{9D8B030D-6E8A-4147-A177-3AD203B41FA5}">
                      <a16:colId xmlns:a16="http://schemas.microsoft.com/office/drawing/2014/main" val="1111311145"/>
                    </a:ext>
                  </a:extLst>
                </a:gridCol>
                <a:gridCol w="1128889">
                  <a:extLst>
                    <a:ext uri="{9D8B030D-6E8A-4147-A177-3AD203B41FA5}">
                      <a16:colId xmlns:a16="http://schemas.microsoft.com/office/drawing/2014/main" val="2978825678"/>
                    </a:ext>
                  </a:extLst>
                </a:gridCol>
                <a:gridCol w="1128889">
                  <a:extLst>
                    <a:ext uri="{9D8B030D-6E8A-4147-A177-3AD203B41FA5}">
                      <a16:colId xmlns:a16="http://schemas.microsoft.com/office/drawing/2014/main" val="3411492181"/>
                    </a:ext>
                  </a:extLst>
                </a:gridCol>
              </a:tblGrid>
              <a:tr h="0">
                <a:tc>
                  <a:txBody>
                    <a:bodyPr/>
                    <a:lstStyle/>
                    <a:p>
                      <a:pPr algn="ctr"/>
                      <a:r>
                        <a:rPr lang="en-US" sz="1600" dirty="0"/>
                        <a:t>Students</a:t>
                      </a:r>
                    </a:p>
                  </a:txBody>
                  <a:tcPr/>
                </a:tc>
                <a:tc>
                  <a:txBody>
                    <a:bodyPr/>
                    <a:lstStyle/>
                    <a:p>
                      <a:pPr algn="ctr"/>
                      <a:r>
                        <a:rPr lang="en-US" sz="1600" dirty="0"/>
                        <a:t>Gender</a:t>
                      </a:r>
                    </a:p>
                  </a:txBody>
                  <a:tcPr>
                    <a:solidFill>
                      <a:schemeClr val="accent1">
                        <a:lumMod val="40000"/>
                        <a:lumOff val="60000"/>
                      </a:schemeClr>
                    </a:solidFill>
                  </a:tcPr>
                </a:tc>
                <a:tc>
                  <a:txBody>
                    <a:bodyPr/>
                    <a:lstStyle/>
                    <a:p>
                      <a:pPr algn="ctr"/>
                      <a:r>
                        <a:rPr lang="en-US" sz="1600" dirty="0"/>
                        <a:t>(…)</a:t>
                      </a:r>
                    </a:p>
                  </a:txBody>
                  <a:tcPr>
                    <a:solidFill>
                      <a:schemeClr val="accent1">
                        <a:lumMod val="40000"/>
                        <a:lumOff val="60000"/>
                      </a:schemeClr>
                    </a:solidFill>
                  </a:tcPr>
                </a:tc>
                <a:tc>
                  <a:txBody>
                    <a:bodyPr/>
                    <a:lstStyle/>
                    <a:p>
                      <a:pPr algn="ctr"/>
                      <a:r>
                        <a:rPr lang="en-US" sz="1600" dirty="0"/>
                        <a:t>Freq. Logins</a:t>
                      </a:r>
                    </a:p>
                  </a:txBody>
                  <a:tcPr>
                    <a:solidFill>
                      <a:schemeClr val="accent6">
                        <a:lumMod val="40000"/>
                        <a:lumOff val="60000"/>
                      </a:schemeClr>
                    </a:solidFill>
                  </a:tcPr>
                </a:tc>
                <a:tc>
                  <a:txBody>
                    <a:bodyPr/>
                    <a:lstStyle/>
                    <a:p>
                      <a:pPr algn="ctr"/>
                      <a:r>
                        <a:rPr lang="en-US" sz="1600" dirty="0"/>
                        <a:t>(…)</a:t>
                      </a:r>
                    </a:p>
                  </a:txBody>
                  <a:tcPr>
                    <a:solidFill>
                      <a:schemeClr val="accent6">
                        <a:lumMod val="40000"/>
                        <a:lumOff val="60000"/>
                      </a:schemeClr>
                    </a:solidFill>
                  </a:tcPr>
                </a:tc>
                <a:tc>
                  <a:txBody>
                    <a:bodyPr/>
                    <a:lstStyle/>
                    <a:p>
                      <a:pPr algn="ctr"/>
                      <a:r>
                        <a:rPr lang="en-US" sz="1600" dirty="0"/>
                        <a:t>—&gt; </a:t>
                      </a:r>
                    </a:p>
                  </a:txBody>
                  <a:tcPr/>
                </a:tc>
                <a:tc>
                  <a:txBody>
                    <a:bodyPr/>
                    <a:lstStyle/>
                    <a:p>
                      <a:pPr algn="ctr"/>
                      <a:r>
                        <a:rPr lang="en-US" sz="1600" dirty="0"/>
                        <a:t>Marks (Predicted)</a:t>
                      </a:r>
                    </a:p>
                  </a:txBody>
                  <a:tcPr>
                    <a:solidFill>
                      <a:schemeClr val="accent2"/>
                    </a:solidFill>
                  </a:tcPr>
                </a:tc>
                <a:extLst>
                  <a:ext uri="{0D108BD9-81ED-4DB2-BD59-A6C34878D82A}">
                    <a16:rowId xmlns:a16="http://schemas.microsoft.com/office/drawing/2014/main" val="1438531765"/>
                  </a:ext>
                </a:extLst>
              </a:tr>
              <a:tr h="370840">
                <a:tc>
                  <a:txBody>
                    <a:bodyPr/>
                    <a:lstStyle/>
                    <a:p>
                      <a:r>
                        <a:rPr lang="en-US" sz="1600" dirty="0"/>
                        <a:t>S1</a:t>
                      </a:r>
                    </a:p>
                  </a:txBody>
                  <a:tcPr/>
                </a:tc>
                <a:tc>
                  <a:txBody>
                    <a:bodyPr/>
                    <a:lstStyle/>
                    <a:p>
                      <a:pPr algn="ctr"/>
                      <a:r>
                        <a:rPr lang="en-US" sz="1600" dirty="0"/>
                        <a:t>F</a:t>
                      </a:r>
                    </a:p>
                  </a:txBody>
                  <a:tcPr>
                    <a:solidFill>
                      <a:schemeClr val="accent1">
                        <a:lumMod val="40000"/>
                        <a:lumOff val="60000"/>
                      </a:schemeClr>
                    </a:solidFill>
                  </a:tcPr>
                </a:tc>
                <a:tc>
                  <a:txBody>
                    <a:bodyPr/>
                    <a:lstStyle/>
                    <a:p>
                      <a:pPr algn="ctr"/>
                      <a:endParaRPr lang="en-US" sz="1600" dirty="0"/>
                    </a:p>
                  </a:txBody>
                  <a:tcPr>
                    <a:solidFill>
                      <a:schemeClr val="accent1">
                        <a:lumMod val="40000"/>
                        <a:lumOff val="60000"/>
                      </a:schemeClr>
                    </a:solidFill>
                  </a:tcPr>
                </a:tc>
                <a:tc>
                  <a:txBody>
                    <a:bodyPr/>
                    <a:lstStyle/>
                    <a:p>
                      <a:pPr algn="ctr"/>
                      <a:r>
                        <a:rPr lang="en-US" sz="1600" dirty="0"/>
                        <a:t>15</a:t>
                      </a:r>
                    </a:p>
                  </a:txBody>
                  <a:tcPr>
                    <a:solidFill>
                      <a:schemeClr val="accent6">
                        <a:lumMod val="40000"/>
                        <a:lumOff val="60000"/>
                      </a:schemeClr>
                    </a:solidFill>
                  </a:tcPr>
                </a:tc>
                <a:tc>
                  <a:txBody>
                    <a:bodyPr/>
                    <a:lstStyle/>
                    <a:p>
                      <a:pPr algn="ctr"/>
                      <a:endParaRPr lang="en-US" sz="1600" dirty="0"/>
                    </a:p>
                  </a:txBody>
                  <a:tcPr>
                    <a:solidFill>
                      <a:schemeClr val="accent6">
                        <a:lumMod val="40000"/>
                        <a:lumOff val="60000"/>
                      </a:schemeClr>
                    </a:solidFill>
                  </a:tcPr>
                </a:tc>
                <a:tc>
                  <a:txBody>
                    <a:bodyPr/>
                    <a:lstStyle/>
                    <a:p>
                      <a:pPr algn="ctr"/>
                      <a:endParaRPr lang="en-US" sz="1600" dirty="0"/>
                    </a:p>
                  </a:txBody>
                  <a:tcPr/>
                </a:tc>
                <a:tc>
                  <a:txBody>
                    <a:bodyPr/>
                    <a:lstStyle/>
                    <a:p>
                      <a:pPr algn="ctr"/>
                      <a:r>
                        <a:rPr lang="en-US" sz="1600" dirty="0"/>
                        <a:t>D</a:t>
                      </a:r>
                    </a:p>
                  </a:txBody>
                  <a:tcPr>
                    <a:solidFill>
                      <a:schemeClr val="accent2"/>
                    </a:solidFill>
                  </a:tcPr>
                </a:tc>
                <a:extLst>
                  <a:ext uri="{0D108BD9-81ED-4DB2-BD59-A6C34878D82A}">
                    <a16:rowId xmlns:a16="http://schemas.microsoft.com/office/drawing/2014/main" val="1629132805"/>
                  </a:ext>
                </a:extLst>
              </a:tr>
              <a:tr h="370840">
                <a:tc>
                  <a:txBody>
                    <a:bodyPr/>
                    <a:lstStyle/>
                    <a:p>
                      <a:r>
                        <a:rPr lang="en-US" sz="1600" dirty="0"/>
                        <a:t>S2 </a:t>
                      </a:r>
                    </a:p>
                  </a:txBody>
                  <a:tcPr/>
                </a:tc>
                <a:tc>
                  <a:txBody>
                    <a:bodyPr/>
                    <a:lstStyle/>
                    <a:p>
                      <a:pPr algn="ctr"/>
                      <a:r>
                        <a:rPr lang="en-US" sz="1600" dirty="0"/>
                        <a:t>M</a:t>
                      </a:r>
                    </a:p>
                  </a:txBody>
                  <a:tcPr>
                    <a:solidFill>
                      <a:schemeClr val="accent1">
                        <a:lumMod val="40000"/>
                        <a:lumOff val="60000"/>
                      </a:schemeClr>
                    </a:solidFill>
                  </a:tcPr>
                </a:tc>
                <a:tc>
                  <a:txBody>
                    <a:bodyPr/>
                    <a:lstStyle/>
                    <a:p>
                      <a:pPr algn="ctr"/>
                      <a:endParaRPr lang="en-US" sz="1600" dirty="0"/>
                    </a:p>
                  </a:txBody>
                  <a:tcPr>
                    <a:solidFill>
                      <a:schemeClr val="accent1">
                        <a:lumMod val="40000"/>
                        <a:lumOff val="60000"/>
                      </a:schemeClr>
                    </a:solidFill>
                  </a:tcPr>
                </a:tc>
                <a:tc>
                  <a:txBody>
                    <a:bodyPr/>
                    <a:lstStyle/>
                    <a:p>
                      <a:pPr algn="ctr"/>
                      <a:r>
                        <a:rPr lang="en-US" sz="1600" dirty="0"/>
                        <a:t>12</a:t>
                      </a:r>
                    </a:p>
                  </a:txBody>
                  <a:tcPr>
                    <a:solidFill>
                      <a:schemeClr val="accent6">
                        <a:lumMod val="40000"/>
                        <a:lumOff val="60000"/>
                      </a:schemeClr>
                    </a:solidFill>
                  </a:tcPr>
                </a:tc>
                <a:tc>
                  <a:txBody>
                    <a:bodyPr/>
                    <a:lstStyle/>
                    <a:p>
                      <a:pPr algn="ctr"/>
                      <a:endParaRPr lang="en-US" sz="1600" dirty="0"/>
                    </a:p>
                  </a:txBody>
                  <a:tcPr>
                    <a:solidFill>
                      <a:schemeClr val="accent6">
                        <a:lumMod val="40000"/>
                        <a:lumOff val="60000"/>
                      </a:schemeClr>
                    </a:solidFill>
                  </a:tcPr>
                </a:tc>
                <a:tc>
                  <a:txBody>
                    <a:bodyPr/>
                    <a:lstStyle/>
                    <a:p>
                      <a:pPr algn="ctr"/>
                      <a:endParaRPr lang="en-US" sz="1600" dirty="0"/>
                    </a:p>
                  </a:txBody>
                  <a:tcPr/>
                </a:tc>
                <a:tc>
                  <a:txBody>
                    <a:bodyPr/>
                    <a:lstStyle/>
                    <a:p>
                      <a:pPr algn="ctr"/>
                      <a:r>
                        <a:rPr lang="en-US" sz="1600" dirty="0"/>
                        <a:t>P</a:t>
                      </a:r>
                    </a:p>
                  </a:txBody>
                  <a:tcPr>
                    <a:solidFill>
                      <a:schemeClr val="accent2"/>
                    </a:solidFill>
                  </a:tcPr>
                </a:tc>
                <a:extLst>
                  <a:ext uri="{0D108BD9-81ED-4DB2-BD59-A6C34878D82A}">
                    <a16:rowId xmlns:a16="http://schemas.microsoft.com/office/drawing/2014/main" val="4060088654"/>
                  </a:ext>
                </a:extLst>
              </a:tr>
              <a:tr h="370840">
                <a:tc>
                  <a:txBody>
                    <a:bodyPr/>
                    <a:lstStyle/>
                    <a:p>
                      <a:r>
                        <a:rPr lang="en-US" sz="1600" dirty="0"/>
                        <a:t>S3</a:t>
                      </a:r>
                    </a:p>
                  </a:txBody>
                  <a:tcPr/>
                </a:tc>
                <a:tc>
                  <a:txBody>
                    <a:bodyPr/>
                    <a:lstStyle/>
                    <a:p>
                      <a:pPr algn="ctr"/>
                      <a:r>
                        <a:rPr lang="en-US" sz="1600" dirty="0"/>
                        <a:t>M</a:t>
                      </a:r>
                    </a:p>
                  </a:txBody>
                  <a:tcPr>
                    <a:solidFill>
                      <a:schemeClr val="accent1">
                        <a:lumMod val="40000"/>
                        <a:lumOff val="60000"/>
                      </a:schemeClr>
                    </a:solidFill>
                  </a:tcPr>
                </a:tc>
                <a:tc>
                  <a:txBody>
                    <a:bodyPr/>
                    <a:lstStyle/>
                    <a:p>
                      <a:pPr algn="ctr"/>
                      <a:endParaRPr lang="en-US" sz="1600" dirty="0"/>
                    </a:p>
                  </a:txBody>
                  <a:tcPr>
                    <a:solidFill>
                      <a:schemeClr val="accent1">
                        <a:lumMod val="40000"/>
                        <a:lumOff val="60000"/>
                      </a:schemeClr>
                    </a:solidFill>
                  </a:tcPr>
                </a:tc>
                <a:tc>
                  <a:txBody>
                    <a:bodyPr/>
                    <a:lstStyle/>
                    <a:p>
                      <a:pPr algn="ctr"/>
                      <a:r>
                        <a:rPr lang="en-US" sz="1600" dirty="0"/>
                        <a:t>20</a:t>
                      </a:r>
                    </a:p>
                  </a:txBody>
                  <a:tcPr>
                    <a:solidFill>
                      <a:schemeClr val="accent6">
                        <a:lumMod val="40000"/>
                        <a:lumOff val="60000"/>
                      </a:schemeClr>
                    </a:solidFill>
                  </a:tcPr>
                </a:tc>
                <a:tc>
                  <a:txBody>
                    <a:bodyPr/>
                    <a:lstStyle/>
                    <a:p>
                      <a:pPr algn="ctr"/>
                      <a:endParaRPr lang="en-US" sz="1600" dirty="0"/>
                    </a:p>
                  </a:txBody>
                  <a:tcPr>
                    <a:solidFill>
                      <a:schemeClr val="accent6">
                        <a:lumMod val="40000"/>
                        <a:lumOff val="60000"/>
                      </a:schemeClr>
                    </a:solidFill>
                  </a:tcPr>
                </a:tc>
                <a:tc>
                  <a:txBody>
                    <a:bodyPr/>
                    <a:lstStyle/>
                    <a:p>
                      <a:pPr algn="ctr"/>
                      <a:endParaRPr lang="en-US" sz="1600" dirty="0"/>
                    </a:p>
                  </a:txBody>
                  <a:tcPr/>
                </a:tc>
                <a:tc>
                  <a:txBody>
                    <a:bodyPr/>
                    <a:lstStyle/>
                    <a:p>
                      <a:pPr algn="ctr"/>
                      <a:r>
                        <a:rPr lang="en-US" sz="1600" dirty="0"/>
                        <a:t>HD</a:t>
                      </a:r>
                    </a:p>
                  </a:txBody>
                  <a:tcPr>
                    <a:solidFill>
                      <a:schemeClr val="accent2"/>
                    </a:solidFill>
                  </a:tcPr>
                </a:tc>
                <a:extLst>
                  <a:ext uri="{0D108BD9-81ED-4DB2-BD59-A6C34878D82A}">
                    <a16:rowId xmlns:a16="http://schemas.microsoft.com/office/drawing/2014/main" val="3833445773"/>
                  </a:ext>
                </a:extLst>
              </a:tr>
              <a:tr h="370840">
                <a:tc>
                  <a:txBody>
                    <a:bodyPr/>
                    <a:lstStyle/>
                    <a:p>
                      <a:r>
                        <a:rPr lang="en-US" sz="1600" dirty="0"/>
                        <a:t>(…) </a:t>
                      </a:r>
                    </a:p>
                  </a:txBody>
                  <a:tcPr/>
                </a:tc>
                <a:tc>
                  <a:txBody>
                    <a:bodyPr/>
                    <a:lstStyle/>
                    <a:p>
                      <a:pPr algn="ctr"/>
                      <a:r>
                        <a:rPr lang="en-US" sz="1600" dirty="0"/>
                        <a:t>(…)</a:t>
                      </a:r>
                    </a:p>
                  </a:txBody>
                  <a:tcPr>
                    <a:solidFill>
                      <a:schemeClr val="accent1">
                        <a:lumMod val="40000"/>
                        <a:lumOff val="60000"/>
                      </a:schemeClr>
                    </a:solidFill>
                  </a:tcPr>
                </a:tc>
                <a:tc>
                  <a:txBody>
                    <a:bodyPr/>
                    <a:lstStyle/>
                    <a:p>
                      <a:pPr algn="ctr"/>
                      <a:endParaRPr lang="en-US" sz="1600" dirty="0"/>
                    </a:p>
                  </a:txBody>
                  <a:tcPr>
                    <a:solidFill>
                      <a:schemeClr val="accent1">
                        <a:lumMod val="40000"/>
                        <a:lumOff val="60000"/>
                      </a:schemeClr>
                    </a:solidFill>
                  </a:tcPr>
                </a:tc>
                <a:tc>
                  <a:txBody>
                    <a:bodyPr/>
                    <a:lstStyle/>
                    <a:p>
                      <a:pPr algn="ctr"/>
                      <a:r>
                        <a:rPr lang="en-US" sz="1600" dirty="0"/>
                        <a:t>(…)</a:t>
                      </a:r>
                    </a:p>
                  </a:txBody>
                  <a:tcPr>
                    <a:solidFill>
                      <a:schemeClr val="accent6">
                        <a:lumMod val="40000"/>
                        <a:lumOff val="60000"/>
                      </a:schemeClr>
                    </a:solidFill>
                  </a:tcPr>
                </a:tc>
                <a:tc>
                  <a:txBody>
                    <a:bodyPr/>
                    <a:lstStyle/>
                    <a:p>
                      <a:pPr algn="ctr"/>
                      <a:endParaRPr lang="en-US" sz="1600" dirty="0"/>
                    </a:p>
                  </a:txBody>
                  <a:tcPr>
                    <a:solidFill>
                      <a:schemeClr val="accent6">
                        <a:lumMod val="40000"/>
                        <a:lumOff val="60000"/>
                      </a:schemeClr>
                    </a:solidFill>
                  </a:tcPr>
                </a:tc>
                <a:tc>
                  <a:txBody>
                    <a:bodyPr/>
                    <a:lstStyle/>
                    <a:p>
                      <a:pPr algn="ctr"/>
                      <a:endParaRPr lang="en-US" sz="1600" dirty="0"/>
                    </a:p>
                  </a:txBody>
                  <a:tcPr/>
                </a:tc>
                <a:tc>
                  <a:txBody>
                    <a:bodyPr/>
                    <a:lstStyle/>
                    <a:p>
                      <a:pPr algn="ctr"/>
                      <a:r>
                        <a:rPr lang="en-US" sz="1600" dirty="0"/>
                        <a:t>(…)</a:t>
                      </a:r>
                    </a:p>
                  </a:txBody>
                  <a:tcPr>
                    <a:solidFill>
                      <a:schemeClr val="accent2"/>
                    </a:solidFill>
                  </a:tcPr>
                </a:tc>
                <a:extLst>
                  <a:ext uri="{0D108BD9-81ED-4DB2-BD59-A6C34878D82A}">
                    <a16:rowId xmlns:a16="http://schemas.microsoft.com/office/drawing/2014/main" val="17326136"/>
                  </a:ext>
                </a:extLst>
              </a:tr>
              <a:tr h="370840">
                <a:tc>
                  <a:txBody>
                    <a:bodyPr/>
                    <a:lstStyle/>
                    <a:p>
                      <a:r>
                        <a:rPr lang="en-US" sz="1600" dirty="0"/>
                        <a:t>Sn</a:t>
                      </a:r>
                    </a:p>
                  </a:txBody>
                  <a:tcPr/>
                </a:tc>
                <a:tc>
                  <a:txBody>
                    <a:bodyPr/>
                    <a:lstStyle/>
                    <a:p>
                      <a:pPr algn="ctr"/>
                      <a:r>
                        <a:rPr lang="en-US" sz="1600" dirty="0"/>
                        <a:t>F</a:t>
                      </a:r>
                    </a:p>
                  </a:txBody>
                  <a:tcPr>
                    <a:solidFill>
                      <a:schemeClr val="accent1">
                        <a:lumMod val="40000"/>
                        <a:lumOff val="60000"/>
                      </a:schemeClr>
                    </a:solidFill>
                  </a:tcPr>
                </a:tc>
                <a:tc>
                  <a:txBody>
                    <a:bodyPr/>
                    <a:lstStyle/>
                    <a:p>
                      <a:pPr algn="ctr"/>
                      <a:endParaRPr lang="en-US" sz="1600" dirty="0"/>
                    </a:p>
                  </a:txBody>
                  <a:tcPr>
                    <a:solidFill>
                      <a:schemeClr val="accent1">
                        <a:lumMod val="40000"/>
                        <a:lumOff val="60000"/>
                      </a:schemeClr>
                    </a:solidFill>
                  </a:tcPr>
                </a:tc>
                <a:tc>
                  <a:txBody>
                    <a:bodyPr/>
                    <a:lstStyle/>
                    <a:p>
                      <a:pPr algn="ctr"/>
                      <a:r>
                        <a:rPr lang="en-US" sz="1600" dirty="0"/>
                        <a:t>5</a:t>
                      </a:r>
                    </a:p>
                  </a:txBody>
                  <a:tcPr>
                    <a:solidFill>
                      <a:schemeClr val="accent6">
                        <a:lumMod val="40000"/>
                        <a:lumOff val="60000"/>
                      </a:schemeClr>
                    </a:solidFill>
                  </a:tcPr>
                </a:tc>
                <a:tc>
                  <a:txBody>
                    <a:bodyPr/>
                    <a:lstStyle/>
                    <a:p>
                      <a:pPr algn="ctr"/>
                      <a:endParaRPr lang="en-US" sz="1600" dirty="0"/>
                    </a:p>
                  </a:txBody>
                  <a:tcPr>
                    <a:solidFill>
                      <a:schemeClr val="accent6">
                        <a:lumMod val="40000"/>
                        <a:lumOff val="60000"/>
                      </a:schemeClr>
                    </a:solidFill>
                  </a:tcPr>
                </a:tc>
                <a:tc>
                  <a:txBody>
                    <a:bodyPr/>
                    <a:lstStyle/>
                    <a:p>
                      <a:pPr algn="ctr"/>
                      <a:endParaRPr lang="en-US" sz="1600" dirty="0"/>
                    </a:p>
                  </a:txBody>
                  <a:tcPr/>
                </a:tc>
                <a:tc>
                  <a:txBody>
                    <a:bodyPr/>
                    <a:lstStyle/>
                    <a:p>
                      <a:pPr algn="ctr"/>
                      <a:r>
                        <a:rPr lang="en-US" sz="1600" dirty="0"/>
                        <a:t>F</a:t>
                      </a:r>
                    </a:p>
                  </a:txBody>
                  <a:tcPr>
                    <a:solidFill>
                      <a:schemeClr val="accent2"/>
                    </a:solidFill>
                  </a:tcPr>
                </a:tc>
                <a:extLst>
                  <a:ext uri="{0D108BD9-81ED-4DB2-BD59-A6C34878D82A}">
                    <a16:rowId xmlns:a16="http://schemas.microsoft.com/office/drawing/2014/main" val="4211312345"/>
                  </a:ext>
                </a:extLst>
              </a:tr>
            </a:tbl>
          </a:graphicData>
        </a:graphic>
      </p:graphicFrame>
      <p:sp>
        <p:nvSpPr>
          <p:cNvPr id="2" name="Title 1">
            <a:extLst>
              <a:ext uri="{FF2B5EF4-FFF2-40B4-BE49-F238E27FC236}">
                <a16:creationId xmlns:a16="http://schemas.microsoft.com/office/drawing/2014/main" id="{3C6863FB-0129-3340-8E68-FC916BE8B6A6}"/>
              </a:ext>
            </a:extLst>
          </p:cNvPr>
          <p:cNvSpPr>
            <a:spLocks noGrp="1"/>
          </p:cNvSpPr>
          <p:nvPr>
            <p:ph type="title"/>
          </p:nvPr>
        </p:nvSpPr>
        <p:spPr>
          <a:xfrm>
            <a:off x="767080" y="-103288"/>
            <a:ext cx="10515600" cy="1325563"/>
          </a:xfrm>
        </p:spPr>
        <p:txBody>
          <a:bodyPr/>
          <a:lstStyle/>
          <a:p>
            <a:r>
              <a:rPr lang="en-US" dirty="0"/>
              <a:t>Focus on value distributions</a:t>
            </a:r>
          </a:p>
        </p:txBody>
      </p:sp>
      <p:sp>
        <p:nvSpPr>
          <p:cNvPr id="7" name="Rounded Rectangle 6">
            <a:extLst>
              <a:ext uri="{FF2B5EF4-FFF2-40B4-BE49-F238E27FC236}">
                <a16:creationId xmlns:a16="http://schemas.microsoft.com/office/drawing/2014/main" id="{41128736-AE6E-7D4C-91D7-0D82A05E4A47}"/>
              </a:ext>
            </a:extLst>
          </p:cNvPr>
          <p:cNvSpPr/>
          <p:nvPr/>
        </p:nvSpPr>
        <p:spPr>
          <a:xfrm rot="16200000">
            <a:off x="5687060" y="-1352592"/>
            <a:ext cx="406400" cy="8519160"/>
          </a:xfrm>
          <a:prstGeom prst="round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57890E7-1812-4543-9F18-1754EF705DD4}"/>
              </a:ext>
            </a:extLst>
          </p:cNvPr>
          <p:cNvSpPr txBox="1"/>
          <p:nvPr/>
        </p:nvSpPr>
        <p:spPr>
          <a:xfrm>
            <a:off x="6993650" y="6424889"/>
            <a:ext cx="2519680" cy="369332"/>
          </a:xfrm>
          <a:prstGeom prst="rect">
            <a:avLst/>
          </a:prstGeom>
          <a:noFill/>
        </p:spPr>
        <p:txBody>
          <a:bodyPr wrap="square" rtlCol="0">
            <a:spAutoFit/>
          </a:bodyPr>
          <a:lstStyle/>
          <a:p>
            <a:r>
              <a:rPr lang="en-US" dirty="0"/>
              <a:t>Login Frequency</a:t>
            </a:r>
          </a:p>
        </p:txBody>
      </p:sp>
      <p:grpSp>
        <p:nvGrpSpPr>
          <p:cNvPr id="28" name="Group 27">
            <a:extLst>
              <a:ext uri="{FF2B5EF4-FFF2-40B4-BE49-F238E27FC236}">
                <a16:creationId xmlns:a16="http://schemas.microsoft.com/office/drawing/2014/main" id="{64620197-FEA2-F14F-843A-E6A261F13404}"/>
              </a:ext>
            </a:extLst>
          </p:cNvPr>
          <p:cNvGrpSpPr/>
          <p:nvPr/>
        </p:nvGrpSpPr>
        <p:grpSpPr>
          <a:xfrm>
            <a:off x="4114800" y="4712930"/>
            <a:ext cx="6979920" cy="1885515"/>
            <a:chOff x="4114800" y="4712930"/>
            <a:chExt cx="6979920" cy="1885515"/>
          </a:xfrm>
        </p:grpSpPr>
        <p:cxnSp>
          <p:nvCxnSpPr>
            <p:cNvPr id="9" name="Straight Connector 8">
              <a:extLst>
                <a:ext uri="{FF2B5EF4-FFF2-40B4-BE49-F238E27FC236}">
                  <a16:creationId xmlns:a16="http://schemas.microsoft.com/office/drawing/2014/main" id="{980B623E-113E-0745-B69B-027EB18DDC88}"/>
                </a:ext>
              </a:extLst>
            </p:cNvPr>
            <p:cNvCxnSpPr/>
            <p:nvPr/>
          </p:nvCxnSpPr>
          <p:spPr>
            <a:xfrm>
              <a:off x="4572000" y="6175970"/>
              <a:ext cx="65227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E7CF4E6-EC9C-0E4C-A116-1A3E155FA0FA}"/>
                </a:ext>
              </a:extLst>
            </p:cNvPr>
            <p:cNvSpPr txBox="1"/>
            <p:nvPr/>
          </p:nvSpPr>
          <p:spPr>
            <a:xfrm>
              <a:off x="4714240" y="6229113"/>
              <a:ext cx="6380480" cy="369332"/>
            </a:xfrm>
            <a:prstGeom prst="rect">
              <a:avLst/>
            </a:prstGeom>
            <a:noFill/>
          </p:spPr>
          <p:txBody>
            <a:bodyPr wrap="square" rtlCol="0">
              <a:spAutoFit/>
            </a:bodyPr>
            <a:lstStyle/>
            <a:p>
              <a:r>
                <a:rPr lang="en-US" dirty="0"/>
                <a:t>1      2      3        4        5                    10                   15       </a:t>
              </a:r>
            </a:p>
          </p:txBody>
        </p:sp>
        <p:cxnSp>
          <p:nvCxnSpPr>
            <p:cNvPr id="12" name="Straight Connector 11">
              <a:extLst>
                <a:ext uri="{FF2B5EF4-FFF2-40B4-BE49-F238E27FC236}">
                  <a16:creationId xmlns:a16="http://schemas.microsoft.com/office/drawing/2014/main" id="{7FFAF6B5-A38B-7347-983F-91DCD1ED48D7}"/>
                </a:ext>
              </a:extLst>
            </p:cNvPr>
            <p:cNvCxnSpPr/>
            <p:nvPr/>
          </p:nvCxnSpPr>
          <p:spPr>
            <a:xfrm>
              <a:off x="4572000" y="4712930"/>
              <a:ext cx="0" cy="146304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8FE6573-7C77-6240-90DE-7077914FCFA5}"/>
                </a:ext>
              </a:extLst>
            </p:cNvPr>
            <p:cNvSpPr/>
            <p:nvPr/>
          </p:nvSpPr>
          <p:spPr>
            <a:xfrm>
              <a:off x="4673600" y="5444450"/>
              <a:ext cx="38608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9E98CD4-79B9-FD4F-AFC5-1E2E03569BBC}"/>
                </a:ext>
              </a:extLst>
            </p:cNvPr>
            <p:cNvSpPr/>
            <p:nvPr/>
          </p:nvSpPr>
          <p:spPr>
            <a:xfrm>
              <a:off x="5059680" y="5206641"/>
              <a:ext cx="386080" cy="942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578A9F-8CDA-B34D-A59A-CBA9F494C133}"/>
                </a:ext>
              </a:extLst>
            </p:cNvPr>
            <p:cNvSpPr/>
            <p:nvPr/>
          </p:nvSpPr>
          <p:spPr>
            <a:xfrm>
              <a:off x="5445760" y="5744169"/>
              <a:ext cx="386080" cy="40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E816DA5-3FC3-1245-AC72-904E3E1FE772}"/>
                </a:ext>
              </a:extLst>
            </p:cNvPr>
            <p:cNvSpPr/>
            <p:nvPr/>
          </p:nvSpPr>
          <p:spPr>
            <a:xfrm>
              <a:off x="5831840" y="4958358"/>
              <a:ext cx="386080" cy="1189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uble Bracket 17">
              <a:extLst>
                <a:ext uri="{FF2B5EF4-FFF2-40B4-BE49-F238E27FC236}">
                  <a16:creationId xmlns:a16="http://schemas.microsoft.com/office/drawing/2014/main" id="{7DC8811A-B1E2-574C-883D-CF64EF279FFE}"/>
                </a:ext>
              </a:extLst>
            </p:cNvPr>
            <p:cNvSpPr/>
            <p:nvPr/>
          </p:nvSpPr>
          <p:spPr>
            <a:xfrm>
              <a:off x="7284719" y="5364120"/>
              <a:ext cx="386080" cy="32924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a:t>
              </a:r>
            </a:p>
          </p:txBody>
        </p:sp>
        <p:sp>
          <p:nvSpPr>
            <p:cNvPr id="19" name="TextBox 18">
              <a:extLst>
                <a:ext uri="{FF2B5EF4-FFF2-40B4-BE49-F238E27FC236}">
                  <a16:creationId xmlns:a16="http://schemas.microsoft.com/office/drawing/2014/main" id="{9E1CA53F-94BF-0C48-B3CB-AF682C9BB6FC}"/>
                </a:ext>
              </a:extLst>
            </p:cNvPr>
            <p:cNvSpPr txBox="1"/>
            <p:nvPr/>
          </p:nvSpPr>
          <p:spPr>
            <a:xfrm>
              <a:off x="4114800" y="4712930"/>
              <a:ext cx="457200" cy="1477328"/>
            </a:xfrm>
            <a:prstGeom prst="rect">
              <a:avLst/>
            </a:prstGeom>
            <a:noFill/>
          </p:spPr>
          <p:txBody>
            <a:bodyPr wrap="square" rtlCol="0">
              <a:spAutoFit/>
            </a:bodyPr>
            <a:lstStyle/>
            <a:p>
              <a:r>
                <a:rPr lang="en-US" dirty="0"/>
                <a:t>5</a:t>
              </a:r>
            </a:p>
            <a:p>
              <a:r>
                <a:rPr lang="en-US" dirty="0"/>
                <a:t>4</a:t>
              </a:r>
            </a:p>
            <a:p>
              <a:r>
                <a:rPr lang="en-US" dirty="0"/>
                <a:t>3</a:t>
              </a:r>
            </a:p>
            <a:p>
              <a:r>
                <a:rPr lang="en-US" dirty="0"/>
                <a:t>2</a:t>
              </a:r>
            </a:p>
            <a:p>
              <a:r>
                <a:rPr lang="en-US" dirty="0"/>
                <a:t>1</a:t>
              </a:r>
            </a:p>
          </p:txBody>
        </p:sp>
      </p:grpSp>
      <p:sp>
        <p:nvSpPr>
          <p:cNvPr id="23" name="Rounded Rectangle 22">
            <a:extLst>
              <a:ext uri="{FF2B5EF4-FFF2-40B4-BE49-F238E27FC236}">
                <a16:creationId xmlns:a16="http://schemas.microsoft.com/office/drawing/2014/main" id="{3A83BA33-910C-B745-8616-A2EB1E91DB29}"/>
              </a:ext>
            </a:extLst>
          </p:cNvPr>
          <p:cNvSpPr/>
          <p:nvPr/>
        </p:nvSpPr>
        <p:spPr>
          <a:xfrm rot="16200000">
            <a:off x="1016929" y="4022050"/>
            <a:ext cx="1574800" cy="295656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a:extLst>
              <a:ext uri="{FF2B5EF4-FFF2-40B4-BE49-F238E27FC236}">
                <a16:creationId xmlns:a16="http://schemas.microsoft.com/office/drawing/2014/main" id="{469A6797-5BAB-2049-9449-A1B92C644EA2}"/>
              </a:ext>
            </a:extLst>
          </p:cNvPr>
          <p:cNvSpPr/>
          <p:nvPr/>
        </p:nvSpPr>
        <p:spPr>
          <a:xfrm>
            <a:off x="3412966" y="5367629"/>
            <a:ext cx="585458" cy="39751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BD572C4-B172-5548-9253-46E6283A09E7}"/>
              </a:ext>
            </a:extLst>
          </p:cNvPr>
          <p:cNvSpPr txBox="1"/>
          <p:nvPr/>
        </p:nvSpPr>
        <p:spPr>
          <a:xfrm>
            <a:off x="10297161" y="2744198"/>
            <a:ext cx="1297459" cy="369332"/>
          </a:xfrm>
          <a:prstGeom prst="rect">
            <a:avLst/>
          </a:prstGeom>
          <a:noFill/>
        </p:spPr>
        <p:txBody>
          <a:bodyPr wrap="square" rtlCol="0">
            <a:spAutoFit/>
          </a:bodyPr>
          <a:lstStyle/>
          <a:p>
            <a:r>
              <a:rPr lang="en-US" dirty="0"/>
              <a:t>Case </a:t>
            </a:r>
          </a:p>
        </p:txBody>
      </p:sp>
      <p:grpSp>
        <p:nvGrpSpPr>
          <p:cNvPr id="27" name="Group 26">
            <a:extLst>
              <a:ext uri="{FF2B5EF4-FFF2-40B4-BE49-F238E27FC236}">
                <a16:creationId xmlns:a16="http://schemas.microsoft.com/office/drawing/2014/main" id="{88131A38-8AEA-D745-B4EF-D0B0158BCC17}"/>
              </a:ext>
            </a:extLst>
          </p:cNvPr>
          <p:cNvGrpSpPr/>
          <p:nvPr/>
        </p:nvGrpSpPr>
        <p:grpSpPr>
          <a:xfrm>
            <a:off x="5130800" y="1068029"/>
            <a:ext cx="3094682" cy="3246630"/>
            <a:chOff x="5130800" y="1068029"/>
            <a:chExt cx="3094682" cy="3246630"/>
          </a:xfrm>
        </p:grpSpPr>
        <p:sp>
          <p:nvSpPr>
            <p:cNvPr id="6" name="Rounded Rectangle 5">
              <a:extLst>
                <a:ext uri="{FF2B5EF4-FFF2-40B4-BE49-F238E27FC236}">
                  <a16:creationId xmlns:a16="http://schemas.microsoft.com/office/drawing/2014/main" id="{84735F9B-0C75-8A4C-BFC9-7CEB58C0ECD0}"/>
                </a:ext>
              </a:extLst>
            </p:cNvPr>
            <p:cNvSpPr/>
            <p:nvPr/>
          </p:nvSpPr>
          <p:spPr>
            <a:xfrm>
              <a:off x="5130800" y="1068029"/>
              <a:ext cx="1574800" cy="295656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74017CD-26A9-D449-9747-D8ECB140C25C}"/>
                </a:ext>
              </a:extLst>
            </p:cNvPr>
            <p:cNvSpPr txBox="1"/>
            <p:nvPr/>
          </p:nvSpPr>
          <p:spPr>
            <a:xfrm>
              <a:off x="6705600" y="3940243"/>
              <a:ext cx="1519882" cy="374416"/>
            </a:xfrm>
            <a:prstGeom prst="rect">
              <a:avLst/>
            </a:prstGeom>
            <a:noFill/>
          </p:spPr>
          <p:txBody>
            <a:bodyPr wrap="square" rtlCol="0">
              <a:spAutoFit/>
            </a:bodyPr>
            <a:lstStyle/>
            <a:p>
              <a:r>
                <a:rPr lang="en-US" dirty="0"/>
                <a:t>Variable</a:t>
              </a:r>
            </a:p>
          </p:txBody>
        </p:sp>
      </p:grpSp>
    </p:spTree>
    <p:extLst>
      <p:ext uri="{BB962C8B-B14F-4D97-AF65-F5344CB8AC3E}">
        <p14:creationId xmlns:p14="http://schemas.microsoft.com/office/powerpoint/2010/main" val="297412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ssolv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E6F1D-8EA8-1D43-BC40-64074A43B4E4}"/>
              </a:ext>
            </a:extLst>
          </p:cNvPr>
          <p:cNvSpPr>
            <a:spLocks noGrp="1"/>
          </p:cNvSpPr>
          <p:nvPr>
            <p:ph type="title"/>
          </p:nvPr>
        </p:nvSpPr>
        <p:spPr/>
        <p:txBody>
          <a:bodyPr/>
          <a:lstStyle/>
          <a:p>
            <a:r>
              <a:rPr lang="en-US" dirty="0"/>
              <a:t>Case methods</a:t>
            </a:r>
          </a:p>
        </p:txBody>
      </p:sp>
      <p:sp>
        <p:nvSpPr>
          <p:cNvPr id="3" name="Content Placeholder 2">
            <a:extLst>
              <a:ext uri="{FF2B5EF4-FFF2-40B4-BE49-F238E27FC236}">
                <a16:creationId xmlns:a16="http://schemas.microsoft.com/office/drawing/2014/main" id="{DFF063E2-7969-C64E-A2D7-8D9D7C1F2740}"/>
              </a:ext>
            </a:extLst>
          </p:cNvPr>
          <p:cNvSpPr>
            <a:spLocks noGrp="1"/>
          </p:cNvSpPr>
          <p:nvPr>
            <p:ph idx="1"/>
          </p:nvPr>
        </p:nvSpPr>
        <p:spPr/>
        <p:txBody>
          <a:bodyPr/>
          <a:lstStyle/>
          <a:p>
            <a:r>
              <a:rPr lang="en-US" dirty="0"/>
              <a:t>Two main types:</a:t>
            </a:r>
          </a:p>
          <a:p>
            <a:pPr lvl="1"/>
            <a:r>
              <a:rPr lang="en-US" dirty="0"/>
              <a:t>Case study as a form or qualitative research</a:t>
            </a:r>
          </a:p>
          <a:p>
            <a:pPr lvl="1"/>
            <a:r>
              <a:rPr lang="en-US" dirty="0"/>
              <a:t>Single-case experimental designs as part of quantitative research</a:t>
            </a:r>
          </a:p>
        </p:txBody>
      </p:sp>
      <p:graphicFrame>
        <p:nvGraphicFramePr>
          <p:cNvPr id="4" name="Table 3">
            <a:extLst>
              <a:ext uri="{FF2B5EF4-FFF2-40B4-BE49-F238E27FC236}">
                <a16:creationId xmlns:a16="http://schemas.microsoft.com/office/drawing/2014/main" id="{4AA7B22B-642A-E446-A828-B3D38DC1C477}"/>
              </a:ext>
            </a:extLst>
          </p:cNvPr>
          <p:cNvGraphicFramePr>
            <a:graphicFrameLocks noGrp="1"/>
          </p:cNvGraphicFramePr>
          <p:nvPr>
            <p:extLst>
              <p:ext uri="{D42A27DB-BD31-4B8C-83A1-F6EECF244321}">
                <p14:modId xmlns:p14="http://schemas.microsoft.com/office/powerpoint/2010/main" val="1623402115"/>
              </p:ext>
            </p:extLst>
          </p:nvPr>
        </p:nvGraphicFramePr>
        <p:xfrm>
          <a:off x="1513306" y="3878580"/>
          <a:ext cx="8256962" cy="2433320"/>
        </p:xfrm>
        <a:graphic>
          <a:graphicData uri="http://schemas.openxmlformats.org/drawingml/2006/table">
            <a:tbl>
              <a:tblPr firstRow="1" bandRow="1">
                <a:tableStyleId>{5940675A-B579-460E-94D1-54222C63F5DA}</a:tableStyleId>
              </a:tblPr>
              <a:tblGrid>
                <a:gridCol w="1025017">
                  <a:extLst>
                    <a:ext uri="{9D8B030D-6E8A-4147-A177-3AD203B41FA5}">
                      <a16:colId xmlns:a16="http://schemas.microsoft.com/office/drawing/2014/main" val="3642003779"/>
                    </a:ext>
                  </a:extLst>
                </a:gridCol>
                <a:gridCol w="1248833">
                  <a:extLst>
                    <a:ext uri="{9D8B030D-6E8A-4147-A177-3AD203B41FA5}">
                      <a16:colId xmlns:a16="http://schemas.microsoft.com/office/drawing/2014/main" val="3884538986"/>
                    </a:ext>
                  </a:extLst>
                </a:gridCol>
                <a:gridCol w="1241778">
                  <a:extLst>
                    <a:ext uri="{9D8B030D-6E8A-4147-A177-3AD203B41FA5}">
                      <a16:colId xmlns:a16="http://schemas.microsoft.com/office/drawing/2014/main" val="1569283195"/>
                    </a:ext>
                  </a:extLst>
                </a:gridCol>
                <a:gridCol w="1241778">
                  <a:extLst>
                    <a:ext uri="{9D8B030D-6E8A-4147-A177-3AD203B41FA5}">
                      <a16:colId xmlns:a16="http://schemas.microsoft.com/office/drawing/2014/main" val="3643346579"/>
                    </a:ext>
                  </a:extLst>
                </a:gridCol>
                <a:gridCol w="1241778">
                  <a:extLst>
                    <a:ext uri="{9D8B030D-6E8A-4147-A177-3AD203B41FA5}">
                      <a16:colId xmlns:a16="http://schemas.microsoft.com/office/drawing/2014/main" val="1111311145"/>
                    </a:ext>
                  </a:extLst>
                </a:gridCol>
                <a:gridCol w="1128889">
                  <a:extLst>
                    <a:ext uri="{9D8B030D-6E8A-4147-A177-3AD203B41FA5}">
                      <a16:colId xmlns:a16="http://schemas.microsoft.com/office/drawing/2014/main" val="2978825678"/>
                    </a:ext>
                  </a:extLst>
                </a:gridCol>
                <a:gridCol w="1128889">
                  <a:extLst>
                    <a:ext uri="{9D8B030D-6E8A-4147-A177-3AD203B41FA5}">
                      <a16:colId xmlns:a16="http://schemas.microsoft.com/office/drawing/2014/main" val="3411492181"/>
                    </a:ext>
                  </a:extLst>
                </a:gridCol>
              </a:tblGrid>
              <a:tr h="0">
                <a:tc>
                  <a:txBody>
                    <a:bodyPr/>
                    <a:lstStyle/>
                    <a:p>
                      <a:pPr algn="ctr"/>
                      <a:r>
                        <a:rPr lang="en-US" sz="1600" dirty="0"/>
                        <a:t>Students</a:t>
                      </a:r>
                    </a:p>
                  </a:txBody>
                  <a:tcPr/>
                </a:tc>
                <a:tc>
                  <a:txBody>
                    <a:bodyPr/>
                    <a:lstStyle/>
                    <a:p>
                      <a:pPr algn="ctr"/>
                      <a:r>
                        <a:rPr lang="en-US" sz="1600" dirty="0"/>
                        <a:t>Gender</a:t>
                      </a:r>
                    </a:p>
                  </a:txBody>
                  <a:tcPr>
                    <a:solidFill>
                      <a:schemeClr val="accent1">
                        <a:lumMod val="40000"/>
                        <a:lumOff val="60000"/>
                      </a:schemeClr>
                    </a:solidFill>
                  </a:tcPr>
                </a:tc>
                <a:tc>
                  <a:txBody>
                    <a:bodyPr/>
                    <a:lstStyle/>
                    <a:p>
                      <a:pPr algn="ctr"/>
                      <a:r>
                        <a:rPr lang="en-US" sz="1600" dirty="0"/>
                        <a:t>(…)</a:t>
                      </a:r>
                    </a:p>
                  </a:txBody>
                  <a:tcPr>
                    <a:solidFill>
                      <a:schemeClr val="accent1">
                        <a:lumMod val="40000"/>
                        <a:lumOff val="60000"/>
                      </a:schemeClr>
                    </a:solidFill>
                  </a:tcPr>
                </a:tc>
                <a:tc>
                  <a:txBody>
                    <a:bodyPr/>
                    <a:lstStyle/>
                    <a:p>
                      <a:pPr algn="ctr"/>
                      <a:r>
                        <a:rPr lang="en-US" sz="1600" dirty="0"/>
                        <a:t>Freq. Logins</a:t>
                      </a:r>
                    </a:p>
                  </a:txBody>
                  <a:tcPr>
                    <a:solidFill>
                      <a:schemeClr val="accent6">
                        <a:lumMod val="40000"/>
                        <a:lumOff val="60000"/>
                      </a:schemeClr>
                    </a:solidFill>
                  </a:tcPr>
                </a:tc>
                <a:tc>
                  <a:txBody>
                    <a:bodyPr/>
                    <a:lstStyle/>
                    <a:p>
                      <a:pPr algn="ctr"/>
                      <a:r>
                        <a:rPr lang="en-US" sz="1600" dirty="0"/>
                        <a:t>(…)</a:t>
                      </a:r>
                    </a:p>
                  </a:txBody>
                  <a:tcPr>
                    <a:solidFill>
                      <a:schemeClr val="accent6">
                        <a:lumMod val="40000"/>
                        <a:lumOff val="60000"/>
                      </a:schemeClr>
                    </a:solidFill>
                  </a:tcPr>
                </a:tc>
                <a:tc>
                  <a:txBody>
                    <a:bodyPr/>
                    <a:lstStyle/>
                    <a:p>
                      <a:pPr algn="ctr"/>
                      <a:r>
                        <a:rPr lang="en-US" sz="1600" dirty="0"/>
                        <a:t>—&gt; </a:t>
                      </a:r>
                    </a:p>
                  </a:txBody>
                  <a:tcPr/>
                </a:tc>
                <a:tc>
                  <a:txBody>
                    <a:bodyPr/>
                    <a:lstStyle/>
                    <a:p>
                      <a:pPr algn="ctr"/>
                      <a:r>
                        <a:rPr lang="en-US" sz="1600" dirty="0"/>
                        <a:t>Marks (Predicted)</a:t>
                      </a:r>
                    </a:p>
                  </a:txBody>
                  <a:tcPr>
                    <a:solidFill>
                      <a:schemeClr val="accent2"/>
                    </a:solidFill>
                  </a:tcPr>
                </a:tc>
                <a:extLst>
                  <a:ext uri="{0D108BD9-81ED-4DB2-BD59-A6C34878D82A}">
                    <a16:rowId xmlns:a16="http://schemas.microsoft.com/office/drawing/2014/main" val="1438531765"/>
                  </a:ext>
                </a:extLst>
              </a:tr>
              <a:tr h="370840">
                <a:tc>
                  <a:txBody>
                    <a:bodyPr/>
                    <a:lstStyle/>
                    <a:p>
                      <a:r>
                        <a:rPr lang="en-US" sz="1600" dirty="0"/>
                        <a:t>S1</a:t>
                      </a:r>
                    </a:p>
                  </a:txBody>
                  <a:tcPr/>
                </a:tc>
                <a:tc>
                  <a:txBody>
                    <a:bodyPr/>
                    <a:lstStyle/>
                    <a:p>
                      <a:pPr algn="ctr"/>
                      <a:r>
                        <a:rPr lang="en-US" sz="1600" dirty="0"/>
                        <a:t>F</a:t>
                      </a:r>
                    </a:p>
                  </a:txBody>
                  <a:tcPr>
                    <a:solidFill>
                      <a:schemeClr val="accent1">
                        <a:lumMod val="40000"/>
                        <a:lumOff val="60000"/>
                      </a:schemeClr>
                    </a:solidFill>
                  </a:tcPr>
                </a:tc>
                <a:tc>
                  <a:txBody>
                    <a:bodyPr/>
                    <a:lstStyle/>
                    <a:p>
                      <a:pPr algn="ctr"/>
                      <a:endParaRPr lang="en-US" sz="1600" dirty="0"/>
                    </a:p>
                  </a:txBody>
                  <a:tcPr>
                    <a:solidFill>
                      <a:schemeClr val="accent1">
                        <a:lumMod val="40000"/>
                        <a:lumOff val="60000"/>
                      </a:schemeClr>
                    </a:solidFill>
                  </a:tcPr>
                </a:tc>
                <a:tc>
                  <a:txBody>
                    <a:bodyPr/>
                    <a:lstStyle/>
                    <a:p>
                      <a:pPr algn="ctr"/>
                      <a:r>
                        <a:rPr lang="en-US" sz="1600" dirty="0"/>
                        <a:t>15</a:t>
                      </a:r>
                    </a:p>
                  </a:txBody>
                  <a:tcPr>
                    <a:solidFill>
                      <a:schemeClr val="accent6">
                        <a:lumMod val="40000"/>
                        <a:lumOff val="60000"/>
                      </a:schemeClr>
                    </a:solidFill>
                  </a:tcPr>
                </a:tc>
                <a:tc>
                  <a:txBody>
                    <a:bodyPr/>
                    <a:lstStyle/>
                    <a:p>
                      <a:pPr algn="ctr"/>
                      <a:endParaRPr lang="en-US" sz="1600" dirty="0"/>
                    </a:p>
                  </a:txBody>
                  <a:tcPr>
                    <a:solidFill>
                      <a:schemeClr val="accent6">
                        <a:lumMod val="40000"/>
                        <a:lumOff val="60000"/>
                      </a:schemeClr>
                    </a:solidFill>
                  </a:tcPr>
                </a:tc>
                <a:tc>
                  <a:txBody>
                    <a:bodyPr/>
                    <a:lstStyle/>
                    <a:p>
                      <a:pPr algn="ctr"/>
                      <a:endParaRPr lang="en-US" sz="1600" dirty="0"/>
                    </a:p>
                  </a:txBody>
                  <a:tcPr/>
                </a:tc>
                <a:tc>
                  <a:txBody>
                    <a:bodyPr/>
                    <a:lstStyle/>
                    <a:p>
                      <a:pPr algn="ctr"/>
                      <a:r>
                        <a:rPr lang="en-US" sz="1600" dirty="0"/>
                        <a:t>D</a:t>
                      </a:r>
                    </a:p>
                  </a:txBody>
                  <a:tcPr>
                    <a:solidFill>
                      <a:schemeClr val="accent2"/>
                    </a:solidFill>
                  </a:tcPr>
                </a:tc>
                <a:extLst>
                  <a:ext uri="{0D108BD9-81ED-4DB2-BD59-A6C34878D82A}">
                    <a16:rowId xmlns:a16="http://schemas.microsoft.com/office/drawing/2014/main" val="1629132805"/>
                  </a:ext>
                </a:extLst>
              </a:tr>
              <a:tr h="370840">
                <a:tc>
                  <a:txBody>
                    <a:bodyPr/>
                    <a:lstStyle/>
                    <a:p>
                      <a:r>
                        <a:rPr lang="en-US" sz="1600" dirty="0"/>
                        <a:t>S2 </a:t>
                      </a:r>
                    </a:p>
                  </a:txBody>
                  <a:tcPr/>
                </a:tc>
                <a:tc>
                  <a:txBody>
                    <a:bodyPr/>
                    <a:lstStyle/>
                    <a:p>
                      <a:pPr algn="ctr"/>
                      <a:r>
                        <a:rPr lang="en-US" sz="1600" dirty="0"/>
                        <a:t>M</a:t>
                      </a:r>
                    </a:p>
                  </a:txBody>
                  <a:tcPr>
                    <a:solidFill>
                      <a:schemeClr val="accent1">
                        <a:lumMod val="40000"/>
                        <a:lumOff val="60000"/>
                      </a:schemeClr>
                    </a:solidFill>
                  </a:tcPr>
                </a:tc>
                <a:tc>
                  <a:txBody>
                    <a:bodyPr/>
                    <a:lstStyle/>
                    <a:p>
                      <a:pPr algn="ctr"/>
                      <a:endParaRPr lang="en-US" sz="1600" dirty="0"/>
                    </a:p>
                  </a:txBody>
                  <a:tcPr>
                    <a:solidFill>
                      <a:schemeClr val="accent1">
                        <a:lumMod val="40000"/>
                        <a:lumOff val="60000"/>
                      </a:schemeClr>
                    </a:solidFill>
                  </a:tcPr>
                </a:tc>
                <a:tc>
                  <a:txBody>
                    <a:bodyPr/>
                    <a:lstStyle/>
                    <a:p>
                      <a:pPr algn="ctr"/>
                      <a:r>
                        <a:rPr lang="en-US" sz="1600" dirty="0"/>
                        <a:t>12</a:t>
                      </a:r>
                    </a:p>
                  </a:txBody>
                  <a:tcPr>
                    <a:solidFill>
                      <a:schemeClr val="accent6">
                        <a:lumMod val="40000"/>
                        <a:lumOff val="60000"/>
                      </a:schemeClr>
                    </a:solidFill>
                  </a:tcPr>
                </a:tc>
                <a:tc>
                  <a:txBody>
                    <a:bodyPr/>
                    <a:lstStyle/>
                    <a:p>
                      <a:pPr algn="ctr"/>
                      <a:endParaRPr lang="en-US" sz="1600" dirty="0"/>
                    </a:p>
                  </a:txBody>
                  <a:tcPr>
                    <a:solidFill>
                      <a:schemeClr val="accent6">
                        <a:lumMod val="40000"/>
                        <a:lumOff val="60000"/>
                      </a:schemeClr>
                    </a:solidFill>
                  </a:tcPr>
                </a:tc>
                <a:tc>
                  <a:txBody>
                    <a:bodyPr/>
                    <a:lstStyle/>
                    <a:p>
                      <a:pPr algn="ctr"/>
                      <a:endParaRPr lang="en-US" sz="1600" dirty="0"/>
                    </a:p>
                  </a:txBody>
                  <a:tcPr/>
                </a:tc>
                <a:tc>
                  <a:txBody>
                    <a:bodyPr/>
                    <a:lstStyle/>
                    <a:p>
                      <a:pPr algn="ctr"/>
                      <a:r>
                        <a:rPr lang="en-US" sz="1600" dirty="0"/>
                        <a:t>P</a:t>
                      </a:r>
                    </a:p>
                  </a:txBody>
                  <a:tcPr>
                    <a:solidFill>
                      <a:schemeClr val="accent2"/>
                    </a:solidFill>
                  </a:tcPr>
                </a:tc>
                <a:extLst>
                  <a:ext uri="{0D108BD9-81ED-4DB2-BD59-A6C34878D82A}">
                    <a16:rowId xmlns:a16="http://schemas.microsoft.com/office/drawing/2014/main" val="4060088654"/>
                  </a:ext>
                </a:extLst>
              </a:tr>
              <a:tr h="370840">
                <a:tc>
                  <a:txBody>
                    <a:bodyPr/>
                    <a:lstStyle/>
                    <a:p>
                      <a:r>
                        <a:rPr lang="en-US" sz="1600" dirty="0"/>
                        <a:t>S3</a:t>
                      </a:r>
                    </a:p>
                  </a:txBody>
                  <a:tcPr/>
                </a:tc>
                <a:tc>
                  <a:txBody>
                    <a:bodyPr/>
                    <a:lstStyle/>
                    <a:p>
                      <a:pPr algn="ctr"/>
                      <a:r>
                        <a:rPr lang="en-US" sz="1600" dirty="0"/>
                        <a:t>M</a:t>
                      </a:r>
                    </a:p>
                  </a:txBody>
                  <a:tcPr>
                    <a:solidFill>
                      <a:schemeClr val="accent1">
                        <a:lumMod val="40000"/>
                        <a:lumOff val="60000"/>
                      </a:schemeClr>
                    </a:solidFill>
                  </a:tcPr>
                </a:tc>
                <a:tc>
                  <a:txBody>
                    <a:bodyPr/>
                    <a:lstStyle/>
                    <a:p>
                      <a:pPr algn="ctr"/>
                      <a:endParaRPr lang="en-US" sz="1600" dirty="0"/>
                    </a:p>
                  </a:txBody>
                  <a:tcPr>
                    <a:solidFill>
                      <a:schemeClr val="accent1">
                        <a:lumMod val="40000"/>
                        <a:lumOff val="60000"/>
                      </a:schemeClr>
                    </a:solidFill>
                  </a:tcPr>
                </a:tc>
                <a:tc>
                  <a:txBody>
                    <a:bodyPr/>
                    <a:lstStyle/>
                    <a:p>
                      <a:pPr algn="ctr"/>
                      <a:r>
                        <a:rPr lang="en-US" sz="1600" dirty="0"/>
                        <a:t>20</a:t>
                      </a:r>
                    </a:p>
                  </a:txBody>
                  <a:tcPr>
                    <a:solidFill>
                      <a:schemeClr val="accent6">
                        <a:lumMod val="40000"/>
                        <a:lumOff val="60000"/>
                      </a:schemeClr>
                    </a:solidFill>
                  </a:tcPr>
                </a:tc>
                <a:tc>
                  <a:txBody>
                    <a:bodyPr/>
                    <a:lstStyle/>
                    <a:p>
                      <a:pPr algn="ctr"/>
                      <a:endParaRPr lang="en-US" sz="1600" dirty="0"/>
                    </a:p>
                  </a:txBody>
                  <a:tcPr>
                    <a:solidFill>
                      <a:schemeClr val="accent6">
                        <a:lumMod val="40000"/>
                        <a:lumOff val="60000"/>
                      </a:schemeClr>
                    </a:solidFill>
                  </a:tcPr>
                </a:tc>
                <a:tc>
                  <a:txBody>
                    <a:bodyPr/>
                    <a:lstStyle/>
                    <a:p>
                      <a:pPr algn="ctr"/>
                      <a:endParaRPr lang="en-US" sz="1600" dirty="0"/>
                    </a:p>
                  </a:txBody>
                  <a:tcPr/>
                </a:tc>
                <a:tc>
                  <a:txBody>
                    <a:bodyPr/>
                    <a:lstStyle/>
                    <a:p>
                      <a:pPr algn="ctr"/>
                      <a:r>
                        <a:rPr lang="en-US" sz="1600" dirty="0"/>
                        <a:t>HD</a:t>
                      </a:r>
                    </a:p>
                  </a:txBody>
                  <a:tcPr>
                    <a:solidFill>
                      <a:schemeClr val="accent2"/>
                    </a:solidFill>
                  </a:tcPr>
                </a:tc>
                <a:extLst>
                  <a:ext uri="{0D108BD9-81ED-4DB2-BD59-A6C34878D82A}">
                    <a16:rowId xmlns:a16="http://schemas.microsoft.com/office/drawing/2014/main" val="3833445773"/>
                  </a:ext>
                </a:extLst>
              </a:tr>
              <a:tr h="370840">
                <a:tc>
                  <a:txBody>
                    <a:bodyPr/>
                    <a:lstStyle/>
                    <a:p>
                      <a:r>
                        <a:rPr lang="en-US" sz="1600" dirty="0"/>
                        <a:t>(…) </a:t>
                      </a:r>
                    </a:p>
                  </a:txBody>
                  <a:tcPr/>
                </a:tc>
                <a:tc>
                  <a:txBody>
                    <a:bodyPr/>
                    <a:lstStyle/>
                    <a:p>
                      <a:pPr algn="ctr"/>
                      <a:r>
                        <a:rPr lang="en-US" sz="1600" dirty="0"/>
                        <a:t>(…)</a:t>
                      </a:r>
                    </a:p>
                  </a:txBody>
                  <a:tcPr>
                    <a:solidFill>
                      <a:schemeClr val="accent1">
                        <a:lumMod val="40000"/>
                        <a:lumOff val="60000"/>
                      </a:schemeClr>
                    </a:solidFill>
                  </a:tcPr>
                </a:tc>
                <a:tc>
                  <a:txBody>
                    <a:bodyPr/>
                    <a:lstStyle/>
                    <a:p>
                      <a:pPr algn="ctr"/>
                      <a:endParaRPr lang="en-US" sz="1600" dirty="0"/>
                    </a:p>
                  </a:txBody>
                  <a:tcPr>
                    <a:solidFill>
                      <a:schemeClr val="accent1">
                        <a:lumMod val="40000"/>
                        <a:lumOff val="60000"/>
                      </a:schemeClr>
                    </a:solidFill>
                  </a:tcPr>
                </a:tc>
                <a:tc>
                  <a:txBody>
                    <a:bodyPr/>
                    <a:lstStyle/>
                    <a:p>
                      <a:pPr algn="ctr"/>
                      <a:r>
                        <a:rPr lang="en-US" sz="1600" dirty="0"/>
                        <a:t>(…)</a:t>
                      </a:r>
                    </a:p>
                  </a:txBody>
                  <a:tcPr>
                    <a:solidFill>
                      <a:schemeClr val="accent6">
                        <a:lumMod val="40000"/>
                        <a:lumOff val="60000"/>
                      </a:schemeClr>
                    </a:solidFill>
                  </a:tcPr>
                </a:tc>
                <a:tc>
                  <a:txBody>
                    <a:bodyPr/>
                    <a:lstStyle/>
                    <a:p>
                      <a:pPr algn="ctr"/>
                      <a:endParaRPr lang="en-US" sz="1600" dirty="0"/>
                    </a:p>
                  </a:txBody>
                  <a:tcPr>
                    <a:solidFill>
                      <a:schemeClr val="accent6">
                        <a:lumMod val="40000"/>
                        <a:lumOff val="60000"/>
                      </a:schemeClr>
                    </a:solidFill>
                  </a:tcPr>
                </a:tc>
                <a:tc>
                  <a:txBody>
                    <a:bodyPr/>
                    <a:lstStyle/>
                    <a:p>
                      <a:pPr algn="ctr"/>
                      <a:endParaRPr lang="en-US" sz="1600" dirty="0"/>
                    </a:p>
                  </a:txBody>
                  <a:tcPr/>
                </a:tc>
                <a:tc>
                  <a:txBody>
                    <a:bodyPr/>
                    <a:lstStyle/>
                    <a:p>
                      <a:pPr algn="ctr"/>
                      <a:r>
                        <a:rPr lang="en-US" sz="1600" dirty="0"/>
                        <a:t>(…)</a:t>
                      </a:r>
                    </a:p>
                  </a:txBody>
                  <a:tcPr>
                    <a:solidFill>
                      <a:schemeClr val="accent2"/>
                    </a:solidFill>
                  </a:tcPr>
                </a:tc>
                <a:extLst>
                  <a:ext uri="{0D108BD9-81ED-4DB2-BD59-A6C34878D82A}">
                    <a16:rowId xmlns:a16="http://schemas.microsoft.com/office/drawing/2014/main" val="17326136"/>
                  </a:ext>
                </a:extLst>
              </a:tr>
              <a:tr h="370840">
                <a:tc>
                  <a:txBody>
                    <a:bodyPr/>
                    <a:lstStyle/>
                    <a:p>
                      <a:r>
                        <a:rPr lang="en-US" sz="1600" dirty="0"/>
                        <a:t>Sn</a:t>
                      </a:r>
                    </a:p>
                  </a:txBody>
                  <a:tcPr/>
                </a:tc>
                <a:tc>
                  <a:txBody>
                    <a:bodyPr/>
                    <a:lstStyle/>
                    <a:p>
                      <a:pPr algn="ctr"/>
                      <a:r>
                        <a:rPr lang="en-US" sz="1600" dirty="0"/>
                        <a:t>F</a:t>
                      </a:r>
                    </a:p>
                  </a:txBody>
                  <a:tcPr>
                    <a:solidFill>
                      <a:schemeClr val="accent1">
                        <a:lumMod val="40000"/>
                        <a:lumOff val="60000"/>
                      </a:schemeClr>
                    </a:solidFill>
                  </a:tcPr>
                </a:tc>
                <a:tc>
                  <a:txBody>
                    <a:bodyPr/>
                    <a:lstStyle/>
                    <a:p>
                      <a:pPr algn="ctr"/>
                      <a:endParaRPr lang="en-US" sz="1600" dirty="0"/>
                    </a:p>
                  </a:txBody>
                  <a:tcPr>
                    <a:solidFill>
                      <a:schemeClr val="accent1">
                        <a:lumMod val="40000"/>
                        <a:lumOff val="60000"/>
                      </a:schemeClr>
                    </a:solidFill>
                  </a:tcPr>
                </a:tc>
                <a:tc>
                  <a:txBody>
                    <a:bodyPr/>
                    <a:lstStyle/>
                    <a:p>
                      <a:pPr algn="ctr"/>
                      <a:r>
                        <a:rPr lang="en-US" sz="1600" dirty="0"/>
                        <a:t>5</a:t>
                      </a:r>
                    </a:p>
                  </a:txBody>
                  <a:tcPr>
                    <a:solidFill>
                      <a:schemeClr val="accent6">
                        <a:lumMod val="40000"/>
                        <a:lumOff val="60000"/>
                      </a:schemeClr>
                    </a:solidFill>
                  </a:tcPr>
                </a:tc>
                <a:tc>
                  <a:txBody>
                    <a:bodyPr/>
                    <a:lstStyle/>
                    <a:p>
                      <a:pPr algn="ctr"/>
                      <a:endParaRPr lang="en-US" sz="1600" dirty="0"/>
                    </a:p>
                  </a:txBody>
                  <a:tcPr>
                    <a:solidFill>
                      <a:schemeClr val="accent6">
                        <a:lumMod val="40000"/>
                        <a:lumOff val="60000"/>
                      </a:schemeClr>
                    </a:solidFill>
                  </a:tcPr>
                </a:tc>
                <a:tc>
                  <a:txBody>
                    <a:bodyPr/>
                    <a:lstStyle/>
                    <a:p>
                      <a:pPr algn="ctr"/>
                      <a:endParaRPr lang="en-US" sz="1600" dirty="0"/>
                    </a:p>
                  </a:txBody>
                  <a:tcPr/>
                </a:tc>
                <a:tc>
                  <a:txBody>
                    <a:bodyPr/>
                    <a:lstStyle/>
                    <a:p>
                      <a:pPr algn="ctr"/>
                      <a:r>
                        <a:rPr lang="en-US" sz="1600" dirty="0"/>
                        <a:t>F</a:t>
                      </a:r>
                    </a:p>
                  </a:txBody>
                  <a:tcPr>
                    <a:solidFill>
                      <a:schemeClr val="accent2"/>
                    </a:solidFill>
                  </a:tcPr>
                </a:tc>
                <a:extLst>
                  <a:ext uri="{0D108BD9-81ED-4DB2-BD59-A6C34878D82A}">
                    <a16:rowId xmlns:a16="http://schemas.microsoft.com/office/drawing/2014/main" val="4211312345"/>
                  </a:ext>
                </a:extLst>
              </a:tr>
            </a:tbl>
          </a:graphicData>
        </a:graphic>
      </p:graphicFrame>
      <p:sp>
        <p:nvSpPr>
          <p:cNvPr id="5" name="Rounded Rectangle 4">
            <a:extLst>
              <a:ext uri="{FF2B5EF4-FFF2-40B4-BE49-F238E27FC236}">
                <a16:creationId xmlns:a16="http://schemas.microsoft.com/office/drawing/2014/main" id="{BEC22401-7BEF-6D4A-9E24-06C19C75C82D}"/>
              </a:ext>
            </a:extLst>
          </p:cNvPr>
          <p:cNvSpPr/>
          <p:nvPr/>
        </p:nvSpPr>
        <p:spPr>
          <a:xfrm rot="16200000">
            <a:off x="5446240" y="728871"/>
            <a:ext cx="406400" cy="8519160"/>
          </a:xfrm>
          <a:prstGeom prst="round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A3F3725-1141-404F-9FF4-249E77629AB2}"/>
              </a:ext>
            </a:extLst>
          </p:cNvPr>
          <p:cNvSpPr txBox="1"/>
          <p:nvPr/>
        </p:nvSpPr>
        <p:spPr>
          <a:xfrm>
            <a:off x="10056341" y="4825661"/>
            <a:ext cx="1297459" cy="369332"/>
          </a:xfrm>
          <a:prstGeom prst="rect">
            <a:avLst/>
          </a:prstGeom>
          <a:noFill/>
        </p:spPr>
        <p:txBody>
          <a:bodyPr wrap="square" rtlCol="0">
            <a:spAutoFit/>
          </a:bodyPr>
          <a:lstStyle/>
          <a:p>
            <a:r>
              <a:rPr lang="en-US" dirty="0"/>
              <a:t>Case </a:t>
            </a:r>
          </a:p>
        </p:txBody>
      </p:sp>
      <p:pic>
        <p:nvPicPr>
          <p:cNvPr id="7" name="Picture 6">
            <a:extLst>
              <a:ext uri="{FF2B5EF4-FFF2-40B4-BE49-F238E27FC236}">
                <a16:creationId xmlns:a16="http://schemas.microsoft.com/office/drawing/2014/main" id="{C650A98E-A84A-ED40-AFB2-ACBA1586E51E}"/>
              </a:ext>
            </a:extLst>
          </p:cNvPr>
          <p:cNvPicPr>
            <a:picLocks noChangeAspect="1"/>
          </p:cNvPicPr>
          <p:nvPr/>
        </p:nvPicPr>
        <p:blipFill>
          <a:blip r:embed="rId2"/>
          <a:stretch>
            <a:fillRect/>
          </a:stretch>
        </p:blipFill>
        <p:spPr>
          <a:xfrm>
            <a:off x="7066893" y="176957"/>
            <a:ext cx="1966123" cy="2433320"/>
          </a:xfrm>
          <a:prstGeom prst="rect">
            <a:avLst/>
          </a:prstGeom>
        </p:spPr>
      </p:pic>
      <p:pic>
        <p:nvPicPr>
          <p:cNvPr id="8" name="Picture 7">
            <a:extLst>
              <a:ext uri="{FF2B5EF4-FFF2-40B4-BE49-F238E27FC236}">
                <a16:creationId xmlns:a16="http://schemas.microsoft.com/office/drawing/2014/main" id="{9BD949A1-5E8D-2542-A9A5-3063BB2699B0}"/>
              </a:ext>
            </a:extLst>
          </p:cNvPr>
          <p:cNvPicPr>
            <a:picLocks noChangeAspect="1"/>
          </p:cNvPicPr>
          <p:nvPr/>
        </p:nvPicPr>
        <p:blipFill>
          <a:blip r:embed="rId3"/>
          <a:stretch>
            <a:fillRect/>
          </a:stretch>
        </p:blipFill>
        <p:spPr>
          <a:xfrm>
            <a:off x="9770268" y="176957"/>
            <a:ext cx="2217210" cy="2802463"/>
          </a:xfrm>
          <a:prstGeom prst="rect">
            <a:avLst/>
          </a:prstGeom>
        </p:spPr>
      </p:pic>
    </p:spTree>
    <p:extLst>
      <p:ext uri="{BB962C8B-B14F-4D97-AF65-F5344CB8AC3E}">
        <p14:creationId xmlns:p14="http://schemas.microsoft.com/office/powerpoint/2010/main" val="3772650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2528-4D31-DE4B-A668-E680CA86F77F}"/>
              </a:ext>
            </a:extLst>
          </p:cNvPr>
          <p:cNvSpPr>
            <a:spLocks noGrp="1"/>
          </p:cNvSpPr>
          <p:nvPr>
            <p:ph type="title"/>
          </p:nvPr>
        </p:nvSpPr>
        <p:spPr>
          <a:xfrm>
            <a:off x="621173" y="0"/>
            <a:ext cx="10515600" cy="1325563"/>
          </a:xfrm>
        </p:spPr>
        <p:txBody>
          <a:bodyPr/>
          <a:lstStyle/>
          <a:p>
            <a:r>
              <a:rPr lang="en-US" dirty="0"/>
              <a:t>Two kinds of experimental designs</a:t>
            </a:r>
          </a:p>
        </p:txBody>
      </p:sp>
      <p:sp>
        <p:nvSpPr>
          <p:cNvPr id="4" name="Cloud 3">
            <a:extLst>
              <a:ext uri="{FF2B5EF4-FFF2-40B4-BE49-F238E27FC236}">
                <a16:creationId xmlns:a16="http://schemas.microsoft.com/office/drawing/2014/main" id="{45CAEA8F-7157-5A4B-9CCA-C12C1625C0C8}"/>
              </a:ext>
            </a:extLst>
          </p:cNvPr>
          <p:cNvSpPr/>
          <p:nvPr/>
        </p:nvSpPr>
        <p:spPr>
          <a:xfrm>
            <a:off x="312516" y="1368706"/>
            <a:ext cx="2291787" cy="20602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Population</a:t>
            </a:r>
          </a:p>
        </p:txBody>
      </p:sp>
      <p:sp>
        <p:nvSpPr>
          <p:cNvPr id="6" name="Rectangle 5">
            <a:extLst>
              <a:ext uri="{FF2B5EF4-FFF2-40B4-BE49-F238E27FC236}">
                <a16:creationId xmlns:a16="http://schemas.microsoft.com/office/drawing/2014/main" id="{53934094-D4E2-B44A-B2C6-DBE56FEC4037}"/>
              </a:ext>
            </a:extLst>
          </p:cNvPr>
          <p:cNvSpPr/>
          <p:nvPr/>
        </p:nvSpPr>
        <p:spPr>
          <a:xfrm>
            <a:off x="5150731" y="1596778"/>
            <a:ext cx="1632031" cy="42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a:t>
            </a:r>
          </a:p>
        </p:txBody>
      </p:sp>
      <p:sp>
        <p:nvSpPr>
          <p:cNvPr id="7" name="Rectangle 6">
            <a:extLst>
              <a:ext uri="{FF2B5EF4-FFF2-40B4-BE49-F238E27FC236}">
                <a16:creationId xmlns:a16="http://schemas.microsoft.com/office/drawing/2014/main" id="{15663B35-A87D-9B4D-B801-52CADD71F4A8}"/>
              </a:ext>
            </a:extLst>
          </p:cNvPr>
          <p:cNvSpPr/>
          <p:nvPr/>
        </p:nvSpPr>
        <p:spPr>
          <a:xfrm>
            <a:off x="5150732" y="2665048"/>
            <a:ext cx="1632031" cy="42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Experimental</a:t>
            </a:r>
          </a:p>
        </p:txBody>
      </p:sp>
      <p:sp>
        <p:nvSpPr>
          <p:cNvPr id="10" name="Right Arrow 9">
            <a:extLst>
              <a:ext uri="{FF2B5EF4-FFF2-40B4-BE49-F238E27FC236}">
                <a16:creationId xmlns:a16="http://schemas.microsoft.com/office/drawing/2014/main" id="{3F291218-A427-504A-89FD-7EB243A7C92B}"/>
              </a:ext>
            </a:extLst>
          </p:cNvPr>
          <p:cNvSpPr/>
          <p:nvPr/>
        </p:nvSpPr>
        <p:spPr>
          <a:xfrm>
            <a:off x="3032567" y="1785925"/>
            <a:ext cx="1770929" cy="1093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Randomised</a:t>
            </a:r>
            <a:r>
              <a:rPr lang="en-US" dirty="0"/>
              <a:t> Sampling</a:t>
            </a:r>
          </a:p>
        </p:txBody>
      </p:sp>
      <p:sp>
        <p:nvSpPr>
          <p:cNvPr id="13" name="Rectangle 12">
            <a:extLst>
              <a:ext uri="{FF2B5EF4-FFF2-40B4-BE49-F238E27FC236}">
                <a16:creationId xmlns:a16="http://schemas.microsoft.com/office/drawing/2014/main" id="{CEAF2B8F-1663-6447-A5D5-EF5DD5B2C7B0}"/>
              </a:ext>
            </a:extLst>
          </p:cNvPr>
          <p:cNvSpPr/>
          <p:nvPr/>
        </p:nvSpPr>
        <p:spPr>
          <a:xfrm>
            <a:off x="9504741" y="1658596"/>
            <a:ext cx="1632031" cy="42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a:t>
            </a:r>
          </a:p>
        </p:txBody>
      </p:sp>
      <p:sp>
        <p:nvSpPr>
          <p:cNvPr id="14" name="Rectangle 13">
            <a:extLst>
              <a:ext uri="{FF2B5EF4-FFF2-40B4-BE49-F238E27FC236}">
                <a16:creationId xmlns:a16="http://schemas.microsoft.com/office/drawing/2014/main" id="{7ECA2CEA-E983-4B4F-AB9B-A7F8CF3CCBAF}"/>
              </a:ext>
            </a:extLst>
          </p:cNvPr>
          <p:cNvSpPr/>
          <p:nvPr/>
        </p:nvSpPr>
        <p:spPr>
          <a:xfrm>
            <a:off x="9504742" y="2726866"/>
            <a:ext cx="1632031" cy="42826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Experimental</a:t>
            </a:r>
          </a:p>
        </p:txBody>
      </p:sp>
      <p:sp>
        <p:nvSpPr>
          <p:cNvPr id="15" name="Up-down Arrow 14">
            <a:extLst>
              <a:ext uri="{FF2B5EF4-FFF2-40B4-BE49-F238E27FC236}">
                <a16:creationId xmlns:a16="http://schemas.microsoft.com/office/drawing/2014/main" id="{02A7BAF6-A1BB-8C4B-9C8A-79FBE5964033}"/>
              </a:ext>
            </a:extLst>
          </p:cNvPr>
          <p:cNvSpPr/>
          <p:nvPr/>
        </p:nvSpPr>
        <p:spPr>
          <a:xfrm>
            <a:off x="10116272" y="2089232"/>
            <a:ext cx="393540" cy="6105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7" name="Straight Arrow Connector 16">
            <a:extLst>
              <a:ext uri="{FF2B5EF4-FFF2-40B4-BE49-F238E27FC236}">
                <a16:creationId xmlns:a16="http://schemas.microsoft.com/office/drawing/2014/main" id="{4E22A0DF-DF48-2A45-8486-08C0F1F97792}"/>
              </a:ext>
            </a:extLst>
          </p:cNvPr>
          <p:cNvCxnSpPr/>
          <p:nvPr/>
        </p:nvCxnSpPr>
        <p:spPr>
          <a:xfrm>
            <a:off x="1336074" y="3825745"/>
            <a:ext cx="95394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2CA0F6A-7A02-9B47-B8E3-8164C189F077}"/>
              </a:ext>
            </a:extLst>
          </p:cNvPr>
          <p:cNvCxnSpPr/>
          <p:nvPr/>
        </p:nvCxnSpPr>
        <p:spPr>
          <a:xfrm>
            <a:off x="1508758" y="6490140"/>
            <a:ext cx="95394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Up Arrow Callout 25">
            <a:extLst>
              <a:ext uri="{FF2B5EF4-FFF2-40B4-BE49-F238E27FC236}">
                <a16:creationId xmlns:a16="http://schemas.microsoft.com/office/drawing/2014/main" id="{176D76B8-541F-D14B-9762-1BF7A5FAEB81}"/>
              </a:ext>
            </a:extLst>
          </p:cNvPr>
          <p:cNvSpPr/>
          <p:nvPr/>
        </p:nvSpPr>
        <p:spPr>
          <a:xfrm>
            <a:off x="7623426" y="2904466"/>
            <a:ext cx="1373704" cy="824999"/>
          </a:xfrm>
          <a:prstGeom prst="up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a:t>
            </a:r>
          </a:p>
        </p:txBody>
      </p:sp>
      <p:grpSp>
        <p:nvGrpSpPr>
          <p:cNvPr id="41" name="Group 40">
            <a:extLst>
              <a:ext uri="{FF2B5EF4-FFF2-40B4-BE49-F238E27FC236}">
                <a16:creationId xmlns:a16="http://schemas.microsoft.com/office/drawing/2014/main" id="{23275F68-E452-CA45-A37E-C84076CDF504}"/>
              </a:ext>
            </a:extLst>
          </p:cNvPr>
          <p:cNvGrpSpPr/>
          <p:nvPr/>
        </p:nvGrpSpPr>
        <p:grpSpPr>
          <a:xfrm>
            <a:off x="1061366" y="4054932"/>
            <a:ext cx="7069510" cy="2084734"/>
            <a:chOff x="1061366" y="4054932"/>
            <a:chExt cx="7069510" cy="2084734"/>
          </a:xfrm>
        </p:grpSpPr>
        <p:pic>
          <p:nvPicPr>
            <p:cNvPr id="19" name="Graphic 18" descr="Woman">
              <a:extLst>
                <a:ext uri="{FF2B5EF4-FFF2-40B4-BE49-F238E27FC236}">
                  <a16:creationId xmlns:a16="http://schemas.microsoft.com/office/drawing/2014/main" id="{E42E97B0-14A7-184A-8411-8FF6711F21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366" y="4726672"/>
              <a:ext cx="914400" cy="914400"/>
            </a:xfrm>
            <a:prstGeom prst="rect">
              <a:avLst/>
            </a:prstGeom>
          </p:spPr>
        </p:pic>
        <p:sp>
          <p:nvSpPr>
            <p:cNvPr id="20" name="Right Arrow 19">
              <a:extLst>
                <a:ext uri="{FF2B5EF4-FFF2-40B4-BE49-F238E27FC236}">
                  <a16:creationId xmlns:a16="http://schemas.microsoft.com/office/drawing/2014/main" id="{B584C676-1AEF-B446-9253-5770BEBAC966}"/>
                </a:ext>
              </a:extLst>
            </p:cNvPr>
            <p:cNvSpPr/>
            <p:nvPr/>
          </p:nvSpPr>
          <p:spPr>
            <a:xfrm>
              <a:off x="2143568" y="4837574"/>
              <a:ext cx="1770929" cy="692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baseline</a:t>
              </a:r>
            </a:p>
          </p:txBody>
        </p:sp>
        <p:sp>
          <p:nvSpPr>
            <p:cNvPr id="22" name="Up Arrow Callout 21">
              <a:extLst>
                <a:ext uri="{FF2B5EF4-FFF2-40B4-BE49-F238E27FC236}">
                  <a16:creationId xmlns:a16="http://schemas.microsoft.com/office/drawing/2014/main" id="{E7D60B39-205D-7F45-8951-487F52803A52}"/>
                </a:ext>
              </a:extLst>
            </p:cNvPr>
            <p:cNvSpPr/>
            <p:nvPr/>
          </p:nvSpPr>
          <p:spPr>
            <a:xfrm>
              <a:off x="4235068" y="5314667"/>
              <a:ext cx="1373704" cy="824999"/>
            </a:xfrm>
            <a:prstGeom prst="up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a:t>
              </a:r>
            </a:p>
          </p:txBody>
        </p:sp>
        <p:sp>
          <p:nvSpPr>
            <p:cNvPr id="23" name="Right Arrow 22">
              <a:extLst>
                <a:ext uri="{FF2B5EF4-FFF2-40B4-BE49-F238E27FC236}">
                  <a16:creationId xmlns:a16="http://schemas.microsoft.com/office/drawing/2014/main" id="{E78D97F4-8B05-BA4E-81A7-0D1C3048F609}"/>
                </a:ext>
              </a:extLst>
            </p:cNvPr>
            <p:cNvSpPr/>
            <p:nvPr/>
          </p:nvSpPr>
          <p:spPr>
            <a:xfrm>
              <a:off x="5687921" y="4811645"/>
              <a:ext cx="2442955" cy="69259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Post intervention</a:t>
              </a:r>
            </a:p>
          </p:txBody>
        </p:sp>
        <p:grpSp>
          <p:nvGrpSpPr>
            <p:cNvPr id="40" name="Group 39">
              <a:extLst>
                <a:ext uri="{FF2B5EF4-FFF2-40B4-BE49-F238E27FC236}">
                  <a16:creationId xmlns:a16="http://schemas.microsoft.com/office/drawing/2014/main" id="{BFFB228F-5063-0A42-B31C-83F7662855D7}"/>
                </a:ext>
              </a:extLst>
            </p:cNvPr>
            <p:cNvGrpSpPr/>
            <p:nvPr/>
          </p:nvGrpSpPr>
          <p:grpSpPr>
            <a:xfrm>
              <a:off x="2900855" y="4054932"/>
              <a:ext cx="3962400" cy="782642"/>
              <a:chOff x="2900855" y="4054932"/>
              <a:chExt cx="3962400" cy="782642"/>
            </a:xfrm>
          </p:grpSpPr>
          <p:cxnSp>
            <p:nvCxnSpPr>
              <p:cNvPr id="34" name="Straight Connector 33">
                <a:extLst>
                  <a:ext uri="{FF2B5EF4-FFF2-40B4-BE49-F238E27FC236}">
                    <a16:creationId xmlns:a16="http://schemas.microsoft.com/office/drawing/2014/main" id="{2DC7D275-E5E4-3344-A96B-2A9734E24FF1}"/>
                  </a:ext>
                </a:extLst>
              </p:cNvPr>
              <p:cNvCxnSpPr/>
              <p:nvPr/>
            </p:nvCxnSpPr>
            <p:spPr>
              <a:xfrm>
                <a:off x="2900855" y="4225159"/>
                <a:ext cx="15345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1392ED5-7DE0-D94A-958C-19A5F3A9F634}"/>
                  </a:ext>
                </a:extLst>
              </p:cNvPr>
              <p:cNvCxnSpPr/>
              <p:nvPr/>
            </p:nvCxnSpPr>
            <p:spPr>
              <a:xfrm>
                <a:off x="2900855" y="4235669"/>
                <a:ext cx="0" cy="601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AAB31B9-789F-184F-84AC-45779F05BCDC}"/>
                  </a:ext>
                </a:extLst>
              </p:cNvPr>
              <p:cNvCxnSpPr/>
              <p:nvPr/>
            </p:nvCxnSpPr>
            <p:spPr>
              <a:xfrm>
                <a:off x="5328744" y="4235669"/>
                <a:ext cx="15345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C669FC8-4727-8D4E-8255-11B243E990C1}"/>
                  </a:ext>
                </a:extLst>
              </p:cNvPr>
              <p:cNvCxnSpPr/>
              <p:nvPr/>
            </p:nvCxnSpPr>
            <p:spPr>
              <a:xfrm>
                <a:off x="6863255" y="4225159"/>
                <a:ext cx="0" cy="601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AC1BC21-6E4F-264C-9AA5-2FF3760778F9}"/>
                  </a:ext>
                </a:extLst>
              </p:cNvPr>
              <p:cNvSpPr txBox="1"/>
              <p:nvPr/>
            </p:nvSpPr>
            <p:spPr>
              <a:xfrm>
                <a:off x="4744577" y="4054932"/>
                <a:ext cx="292068" cy="369332"/>
              </a:xfrm>
              <a:prstGeom prst="rect">
                <a:avLst/>
              </a:prstGeom>
              <a:noFill/>
            </p:spPr>
            <p:txBody>
              <a:bodyPr wrap="none" rtlCol="0">
                <a:spAutoFit/>
              </a:bodyPr>
              <a:lstStyle/>
              <a:p>
                <a:r>
                  <a:rPr lang="en-US" dirty="0"/>
                  <a:t>?</a:t>
                </a:r>
              </a:p>
            </p:txBody>
          </p:sp>
        </p:grpSp>
      </p:grpSp>
    </p:spTree>
    <p:extLst>
      <p:ext uri="{BB962C8B-B14F-4D97-AF65-F5344CB8AC3E}">
        <p14:creationId xmlns:p14="http://schemas.microsoft.com/office/powerpoint/2010/main" val="39555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08AE-5577-7747-8E29-96E7BB5A61F5}"/>
              </a:ext>
            </a:extLst>
          </p:cNvPr>
          <p:cNvSpPr>
            <a:spLocks noGrp="1"/>
          </p:cNvSpPr>
          <p:nvPr>
            <p:ph type="title"/>
          </p:nvPr>
        </p:nvSpPr>
        <p:spPr/>
        <p:txBody>
          <a:bodyPr/>
          <a:lstStyle/>
          <a:p>
            <a:r>
              <a:rPr lang="en-US" dirty="0"/>
              <a:t>Reversal designs</a:t>
            </a:r>
          </a:p>
        </p:txBody>
      </p:sp>
      <p:pic>
        <p:nvPicPr>
          <p:cNvPr id="3" name="Picture 2">
            <a:extLst>
              <a:ext uri="{FF2B5EF4-FFF2-40B4-BE49-F238E27FC236}">
                <a16:creationId xmlns:a16="http://schemas.microsoft.com/office/drawing/2014/main" id="{BFA8DF05-9C0D-784E-8E61-BABF4931F79A}"/>
              </a:ext>
            </a:extLst>
          </p:cNvPr>
          <p:cNvPicPr>
            <a:picLocks noChangeAspect="1"/>
          </p:cNvPicPr>
          <p:nvPr/>
        </p:nvPicPr>
        <p:blipFill>
          <a:blip r:embed="rId2"/>
          <a:stretch>
            <a:fillRect/>
          </a:stretch>
        </p:blipFill>
        <p:spPr>
          <a:xfrm>
            <a:off x="2496916" y="1870035"/>
            <a:ext cx="6999162" cy="4033054"/>
          </a:xfrm>
          <a:prstGeom prst="rect">
            <a:avLst/>
          </a:prstGeom>
        </p:spPr>
      </p:pic>
    </p:spTree>
    <p:extLst>
      <p:ext uri="{BB962C8B-B14F-4D97-AF65-F5344CB8AC3E}">
        <p14:creationId xmlns:p14="http://schemas.microsoft.com/office/powerpoint/2010/main" val="3171305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870</Words>
  <Application>Microsoft Macintosh PowerPoint</Application>
  <PresentationFormat>Widescreen</PresentationFormat>
  <Paragraphs>172</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Learner-centred LA: the case for single case analysis.</vt:lpstr>
      <vt:lpstr>Setting the scene</vt:lpstr>
      <vt:lpstr>Structure</vt:lpstr>
      <vt:lpstr>Frequentist-Correlational approach</vt:lpstr>
      <vt:lpstr>Key characteristics of correlational methods</vt:lpstr>
      <vt:lpstr>Focus on value distributions</vt:lpstr>
      <vt:lpstr>Case methods</vt:lpstr>
      <vt:lpstr>Two kinds of experimental designs</vt:lpstr>
      <vt:lpstr>Reversal designs</vt:lpstr>
      <vt:lpstr>Alternate treatment designs</vt:lpstr>
      <vt:lpstr>Multiple Baseline Designs</vt:lpstr>
      <vt:lpstr>SCD is learner- and learning-centred</vt:lpstr>
      <vt:lpstr>Contribution to theories of learning</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Reimann</dc:creator>
  <cp:lastModifiedBy>Peter Reimann</cp:lastModifiedBy>
  <cp:revision>24</cp:revision>
  <dcterms:created xsi:type="dcterms:W3CDTF">2019-08-29T06:44:14Z</dcterms:created>
  <dcterms:modified xsi:type="dcterms:W3CDTF">2019-08-30T15:03:12Z</dcterms:modified>
</cp:coreProperties>
</file>